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316" r:id="rId2"/>
    <p:sldId id="260" r:id="rId3"/>
    <p:sldId id="341"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910" autoAdjust="0"/>
  </p:normalViewPr>
  <p:slideViewPr>
    <p:cSldViewPr snapToGrid="0">
      <p:cViewPr varScale="1">
        <p:scale>
          <a:sx n="84" d="100"/>
          <a:sy n="84" d="100"/>
        </p:scale>
        <p:origin x="124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30903-814C-42DE-88C1-967B5FDD450B}" type="datetimeFigureOut">
              <a:rPr lang="en-US" smtClean="0"/>
              <a:t>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C9EF3-EF9C-4BC6-9ED4-135EB13F2C0D}" type="slidenum">
              <a:rPr lang="en-US" smtClean="0"/>
              <a:t>‹#›</a:t>
            </a:fld>
            <a:endParaRPr lang="en-US"/>
          </a:p>
        </p:txBody>
      </p:sp>
    </p:spTree>
    <p:extLst>
      <p:ext uri="{BB962C8B-B14F-4D97-AF65-F5344CB8AC3E}">
        <p14:creationId xmlns:p14="http://schemas.microsoft.com/office/powerpoint/2010/main" val="338074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a:t>
            </a:fld>
            <a:endParaRPr lang="en-US"/>
          </a:p>
        </p:txBody>
      </p:sp>
    </p:spTree>
    <p:extLst>
      <p:ext uri="{BB962C8B-B14F-4D97-AF65-F5344CB8AC3E}">
        <p14:creationId xmlns:p14="http://schemas.microsoft.com/office/powerpoint/2010/main" val="345054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get the most likely confirmation between protein model. </a:t>
            </a:r>
          </a:p>
        </p:txBody>
      </p:sp>
      <p:sp>
        <p:nvSpPr>
          <p:cNvPr id="4" name="Slide Number Placeholder 3"/>
          <p:cNvSpPr>
            <a:spLocks noGrp="1"/>
          </p:cNvSpPr>
          <p:nvPr>
            <p:ph type="sldNum" sz="quarter" idx="5"/>
          </p:nvPr>
        </p:nvSpPr>
        <p:spPr/>
        <p:txBody>
          <a:bodyPr/>
          <a:lstStyle/>
          <a:p>
            <a:fld id="{B1BC9EF3-EF9C-4BC6-9ED4-135EB13F2C0D}" type="slidenum">
              <a:rPr lang="en-US" smtClean="0"/>
              <a:t>11</a:t>
            </a:fld>
            <a:endParaRPr lang="en-US"/>
          </a:p>
        </p:txBody>
      </p:sp>
    </p:spTree>
    <p:extLst>
      <p:ext uri="{BB962C8B-B14F-4D97-AF65-F5344CB8AC3E}">
        <p14:creationId xmlns:p14="http://schemas.microsoft.com/office/powerpoint/2010/main" val="829762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get out model. </a:t>
            </a:r>
          </a:p>
        </p:txBody>
      </p:sp>
      <p:sp>
        <p:nvSpPr>
          <p:cNvPr id="4" name="Slide Number Placeholder 3"/>
          <p:cNvSpPr>
            <a:spLocks noGrp="1"/>
          </p:cNvSpPr>
          <p:nvPr>
            <p:ph type="sldNum" sz="quarter" idx="5"/>
          </p:nvPr>
        </p:nvSpPr>
        <p:spPr/>
        <p:txBody>
          <a:bodyPr/>
          <a:lstStyle/>
          <a:p>
            <a:fld id="{B1BC9EF3-EF9C-4BC6-9ED4-135EB13F2C0D}" type="slidenum">
              <a:rPr lang="en-US" smtClean="0"/>
              <a:t>12</a:t>
            </a:fld>
            <a:endParaRPr lang="en-US"/>
          </a:p>
        </p:txBody>
      </p:sp>
    </p:spTree>
    <p:extLst>
      <p:ext uri="{BB962C8B-B14F-4D97-AF65-F5344CB8AC3E}">
        <p14:creationId xmlns:p14="http://schemas.microsoft.com/office/powerpoint/2010/main" val="1027308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efforts in this space as well, which the paper acknowledges briefly.</a:t>
            </a:r>
          </a:p>
          <a:p>
            <a:r>
              <a:rPr lang="en-US" dirty="0"/>
              <a:t>Great work done by the Baker Lab at UW, trying to replicate the achievements of </a:t>
            </a:r>
            <a:r>
              <a:rPr lang="en-US" dirty="0" err="1"/>
              <a:t>AlphaFold</a:t>
            </a:r>
            <a:r>
              <a:rPr lang="en-US" dirty="0"/>
              <a:t>. </a:t>
            </a:r>
          </a:p>
          <a:p>
            <a:r>
              <a:rPr lang="en-US" dirty="0"/>
              <a:t>DeepMind refrained from publishing the paper for almost a year after announcing alphafold2, extremely worried about getting scoped. </a:t>
            </a:r>
          </a:p>
          <a:p>
            <a:endParaRPr lang="en-US" dirty="0"/>
          </a:p>
          <a:p>
            <a:r>
              <a:rPr lang="en-US" dirty="0"/>
              <a:t>Preprocessing Stage used to take input sequences and query additional information from external databases. </a:t>
            </a:r>
          </a:p>
          <a:p>
            <a:r>
              <a:rPr lang="en-US" dirty="0"/>
              <a:t>Then mapped to an MSA and Pair representation, refined by the </a:t>
            </a:r>
            <a:r>
              <a:rPr lang="en-US" dirty="0" err="1"/>
              <a:t>Evoformer</a:t>
            </a:r>
            <a:r>
              <a:rPr lang="en-US" dirty="0"/>
              <a:t>. This is a 48-layer deep transformer-like network using attention networks to update the weights of the </a:t>
            </a:r>
            <a:r>
              <a:rPr lang="en-US" dirty="0" err="1"/>
              <a:t>msa</a:t>
            </a:r>
            <a:r>
              <a:rPr lang="en-US" dirty="0"/>
              <a:t> and pair representations. </a:t>
            </a:r>
          </a:p>
          <a:p>
            <a:r>
              <a:rPr lang="en-US" dirty="0"/>
              <a:t>Structure module transforms the abstract representations from the </a:t>
            </a:r>
            <a:r>
              <a:rPr lang="en-US" dirty="0" err="1"/>
              <a:t>evoformer</a:t>
            </a:r>
            <a:r>
              <a:rPr lang="en-US" dirty="0"/>
              <a:t> into conceit 3 </a:t>
            </a:r>
            <a:r>
              <a:rPr lang="en-US" dirty="0" err="1"/>
              <a:t>dimential</a:t>
            </a:r>
            <a:r>
              <a:rPr lang="en-US" dirty="0"/>
              <a:t> coordinates of the protein geometry.</a:t>
            </a:r>
          </a:p>
          <a:p>
            <a:endParaRPr lang="en-US" dirty="0"/>
          </a:p>
          <a:p>
            <a:r>
              <a:rPr lang="en-US" dirty="0"/>
              <a:t> </a:t>
            </a:r>
          </a:p>
        </p:txBody>
      </p:sp>
      <p:sp>
        <p:nvSpPr>
          <p:cNvPr id="4" name="Slide Number Placeholder 3"/>
          <p:cNvSpPr>
            <a:spLocks noGrp="1"/>
          </p:cNvSpPr>
          <p:nvPr>
            <p:ph type="sldNum" sz="quarter" idx="5"/>
          </p:nvPr>
        </p:nvSpPr>
        <p:spPr/>
        <p:txBody>
          <a:bodyPr/>
          <a:lstStyle/>
          <a:p>
            <a:fld id="{B1BC9EF3-EF9C-4BC6-9ED4-135EB13F2C0D}" type="slidenum">
              <a:rPr lang="en-US" smtClean="0"/>
              <a:t>13</a:t>
            </a:fld>
            <a:endParaRPr lang="en-US"/>
          </a:p>
        </p:txBody>
      </p:sp>
    </p:spTree>
    <p:extLst>
      <p:ext uri="{BB962C8B-B14F-4D97-AF65-F5344CB8AC3E}">
        <p14:creationId xmlns:p14="http://schemas.microsoft.com/office/powerpoint/2010/main" val="2321735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Preprocessing pipeline is usually repeated several times leading to different pair and </a:t>
            </a:r>
            <a:r>
              <a:rPr lang="en-US" dirty="0" err="1"/>
              <a:t>msa</a:t>
            </a:r>
            <a:r>
              <a:rPr lang="en-US" dirty="0"/>
              <a:t> representations which can be averaged together before flowing int the </a:t>
            </a:r>
            <a:r>
              <a:rPr lang="en-US" dirty="0" err="1"/>
              <a:t>evoformer</a:t>
            </a:r>
            <a:r>
              <a:rPr lang="en-US" dirty="0"/>
              <a:t>.</a:t>
            </a: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14</a:t>
            </a:fld>
            <a:endParaRPr lang="en-US"/>
          </a:p>
        </p:txBody>
      </p:sp>
    </p:spTree>
    <p:extLst>
      <p:ext uri="{BB962C8B-B14F-4D97-AF65-F5344CB8AC3E}">
        <p14:creationId xmlns:p14="http://schemas.microsoft.com/office/powerpoint/2010/main" val="1565002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48 blocks have individual parameters so it’s not a recurrent network like the structural model. </a:t>
            </a:r>
          </a:p>
          <a:p>
            <a:r>
              <a:rPr lang="en-US" dirty="0"/>
              <a:t>Has pair of MSA and pair representation as both input and output.</a:t>
            </a:r>
          </a:p>
          <a:p>
            <a:endParaRPr lang="en-US" dirty="0"/>
          </a:p>
          <a:p>
            <a:r>
              <a:rPr lang="en-US" dirty="0"/>
              <a:t>Attempting to learn the spatial and evolutionary pairing the of the representational structure. </a:t>
            </a:r>
          </a:p>
        </p:txBody>
      </p:sp>
      <p:sp>
        <p:nvSpPr>
          <p:cNvPr id="4" name="Slide Number Placeholder 3"/>
          <p:cNvSpPr>
            <a:spLocks noGrp="1"/>
          </p:cNvSpPr>
          <p:nvPr>
            <p:ph type="sldNum" sz="quarter" idx="5"/>
          </p:nvPr>
        </p:nvSpPr>
        <p:spPr/>
        <p:txBody>
          <a:bodyPr/>
          <a:lstStyle/>
          <a:p>
            <a:fld id="{B1BC9EF3-EF9C-4BC6-9ED4-135EB13F2C0D}" type="slidenum">
              <a:rPr lang="en-US" smtClean="0"/>
              <a:t>15</a:t>
            </a:fld>
            <a:endParaRPr lang="en-US"/>
          </a:p>
        </p:txBody>
      </p:sp>
    </p:spTree>
    <p:extLst>
      <p:ext uri="{BB962C8B-B14F-4D97-AF65-F5344CB8AC3E}">
        <p14:creationId xmlns:p14="http://schemas.microsoft.com/office/powerpoint/2010/main" val="1548158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48 blocks have individual parameters so it’s not a recurrent network like the structural model. </a:t>
            </a:r>
          </a:p>
          <a:p>
            <a:r>
              <a:rPr lang="en-US" dirty="0"/>
              <a:t>Has pair of MSA and pair representation as both input and output.</a:t>
            </a:r>
          </a:p>
          <a:p>
            <a:endParaRPr lang="en-US" dirty="0"/>
          </a:p>
          <a:p>
            <a:r>
              <a:rPr lang="en-US" dirty="0"/>
              <a:t>Attempting to learn the spatial and evolutionary pairing the of the representational structure. </a:t>
            </a:r>
          </a:p>
          <a:p>
            <a:endParaRPr lang="en-US" dirty="0"/>
          </a:p>
          <a:p>
            <a:r>
              <a:rPr lang="en-US" dirty="0"/>
              <a:t>By alternating layers of row-wise and col-wise, where row wise aligns each of the aligned sequences separately, where column wise reasons between different </a:t>
            </a:r>
            <a:r>
              <a:rPr lang="en-US" dirty="0" err="1"/>
              <a:t>residuels</a:t>
            </a:r>
            <a:r>
              <a:rPr lang="en-US" dirty="0"/>
              <a:t> with different sequences of the MSA. Plus pair-wise representation is fed into the axial-attention block for further information. Then also follows back down into the pair representation pathway. </a:t>
            </a:r>
          </a:p>
          <a:p>
            <a:endParaRPr lang="en-US" dirty="0"/>
          </a:p>
          <a:p>
            <a:r>
              <a:rPr lang="en-US" dirty="0"/>
              <a:t>This operation is performed for all 48 blocks of the </a:t>
            </a:r>
            <a:r>
              <a:rPr lang="en-US" dirty="0" err="1"/>
              <a:t>evoformer</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16</a:t>
            </a:fld>
            <a:endParaRPr lang="en-US"/>
          </a:p>
        </p:txBody>
      </p:sp>
    </p:spTree>
    <p:extLst>
      <p:ext uri="{BB962C8B-B14F-4D97-AF65-F5344CB8AC3E}">
        <p14:creationId xmlns:p14="http://schemas.microsoft.com/office/powerpoint/2010/main" val="1654822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17</a:t>
            </a:fld>
            <a:endParaRPr lang="en-US"/>
          </a:p>
        </p:txBody>
      </p:sp>
    </p:spTree>
    <p:extLst>
      <p:ext uri="{BB962C8B-B14F-4D97-AF65-F5344CB8AC3E}">
        <p14:creationId xmlns:p14="http://schemas.microsoft.com/office/powerpoint/2010/main" val="940262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Transforms MSA and pair representation from abstract representations to 3D structures. </a:t>
            </a:r>
          </a:p>
          <a:p>
            <a:endParaRPr lang="en-US" dirty="0"/>
          </a:p>
          <a:p>
            <a:r>
              <a:rPr lang="en-US" dirty="0"/>
              <a:t>Takes each layer of the MSA representation to 8 network layers that all share the same weights. So this is essentially a recurrent network that iteratively updates the structure of the protein. </a:t>
            </a:r>
          </a:p>
          <a:p>
            <a:endParaRPr lang="en-US" dirty="0"/>
          </a:p>
          <a:p>
            <a:r>
              <a:rPr lang="en-US" dirty="0"/>
              <a:t>These fundamental constraints can disobey laws of physics, but work remarkably well.</a:t>
            </a:r>
          </a:p>
          <a:p>
            <a:endParaRPr lang="en-US" dirty="0"/>
          </a:p>
          <a:p>
            <a:r>
              <a:rPr lang="en-US" dirty="0"/>
              <a:t>The authors initialize the first 3D coordinates to the model with the identity function, called the “black hole initialization” which means the structure module will initialize each of the residues at the same point of origin and update the model accordingly. </a:t>
            </a:r>
          </a:p>
          <a:p>
            <a:endParaRPr lang="en-US" dirty="0"/>
          </a:p>
          <a:p>
            <a:r>
              <a:rPr lang="en-US" dirty="0"/>
              <a:t>Once Initialize, the residue “gas” is updated in two stages:</a:t>
            </a:r>
          </a:p>
          <a:p>
            <a:pPr marL="228600" indent="-228600">
              <a:buAutoNum type="arabicPeriod"/>
            </a:pPr>
            <a:r>
              <a:rPr lang="en-US" dirty="0" err="1"/>
              <a:t>Invarient</a:t>
            </a:r>
            <a:r>
              <a:rPr lang="en-US" dirty="0"/>
              <a:t> point attention module (update sequence representation without changes the structure of the sequences) (lots of tricks, did not get to this in the supplementary data)</a:t>
            </a:r>
          </a:p>
          <a:p>
            <a:pPr marL="228600" indent="-228600">
              <a:buAutoNum type="arabicPeriod"/>
            </a:pPr>
            <a:r>
              <a:rPr lang="en-US" dirty="0"/>
              <a:t>Then an equivariant update is performed on the residue gas using the updated sequence representation, keeps activation weights invariant to rotations/translations much like many CV problems </a:t>
            </a:r>
          </a:p>
          <a:p>
            <a:pPr marL="228600" indent="-228600">
              <a:buAutoNum type="arabicPeriod"/>
            </a:pPr>
            <a:endParaRPr lang="en-US" dirty="0"/>
          </a:p>
          <a:p>
            <a:pPr marL="228600" indent="-228600">
              <a:buAutoNum type="arabicPeriod"/>
            </a:pPr>
            <a:endParaRPr lang="en-US" dirty="0"/>
          </a:p>
          <a:p>
            <a:pPr marL="0" indent="0">
              <a:buNone/>
            </a:pPr>
            <a:r>
              <a:rPr lang="en-US" dirty="0"/>
              <a:t>Also use Quaternions…represented by 4 numbers rather than 9 numbers needed for standard </a:t>
            </a:r>
            <a:r>
              <a:rPr lang="en-US" dirty="0" err="1"/>
              <a:t>cartisian</a:t>
            </a:r>
            <a:r>
              <a:rPr lang="en-US" dirty="0"/>
              <a:t> graphs. </a:t>
            </a:r>
            <a:r>
              <a:rPr lang="en-US" dirty="0" err="1"/>
              <a:t>Interpelation</a:t>
            </a:r>
            <a:r>
              <a:rPr lang="en-US" dirty="0"/>
              <a:t> between angels are a smooth process so it make GD much easier to solve. </a:t>
            </a:r>
          </a:p>
          <a:p>
            <a:pPr marL="0" indent="0">
              <a:buNone/>
            </a:pPr>
            <a:endParaRPr lang="en-US" dirty="0"/>
          </a:p>
          <a:p>
            <a:pPr marL="0" indent="0">
              <a:buNone/>
            </a:pPr>
            <a:r>
              <a:rPr lang="en-US" dirty="0"/>
              <a:t>Finally shallow </a:t>
            </a:r>
            <a:r>
              <a:rPr lang="en-US" dirty="0" err="1"/>
              <a:t>resnet</a:t>
            </a:r>
            <a:r>
              <a:rPr lang="en-US" dirty="0"/>
              <a:t> to predict the torsion angles of each residue to refine the structure in atom side chains. </a:t>
            </a:r>
          </a:p>
          <a:p>
            <a:pPr marL="0" indent="0">
              <a:buNone/>
            </a:pPr>
            <a:endParaRPr lang="en-US" dirty="0"/>
          </a:p>
          <a:p>
            <a:pPr marL="0" indent="0">
              <a:buNone/>
            </a:pPr>
            <a:endParaRPr lang="en-US" dirty="0"/>
          </a:p>
          <a:p>
            <a:pPr marL="228600" indent="-228600">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18</a:t>
            </a:fld>
            <a:endParaRPr lang="en-US"/>
          </a:p>
        </p:txBody>
      </p:sp>
    </p:spTree>
    <p:extLst>
      <p:ext uri="{BB962C8B-B14F-4D97-AF65-F5344CB8AC3E}">
        <p14:creationId xmlns:p14="http://schemas.microsoft.com/office/powerpoint/2010/main" val="2952932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Transforms MSA and pair representation from abstract representations to 3D structures. </a:t>
            </a:r>
          </a:p>
          <a:p>
            <a:endParaRPr lang="en-US" dirty="0"/>
          </a:p>
          <a:p>
            <a:r>
              <a:rPr lang="en-US" dirty="0"/>
              <a:t>Takes each layer of the MSA representation to 8 network layers that all share the same weights. So this is essentially a recurrent network that iteratively updates the structure of the protein. </a:t>
            </a:r>
          </a:p>
          <a:p>
            <a:endParaRPr lang="en-US" dirty="0"/>
          </a:p>
          <a:p>
            <a:r>
              <a:rPr lang="en-US" dirty="0"/>
              <a:t>These fundamental constraints can disobey laws of physics, but work remarkably well.</a:t>
            </a:r>
          </a:p>
          <a:p>
            <a:endParaRPr lang="en-US" dirty="0"/>
          </a:p>
          <a:p>
            <a:r>
              <a:rPr lang="en-US" dirty="0"/>
              <a:t>The authors initialize the first 3D coordinates to the model with the identity function, called the “black hole initialization” which means the structure module will initialize each of the residues at the same point of origin and update the model accordingly. </a:t>
            </a:r>
          </a:p>
          <a:p>
            <a:endParaRPr lang="en-US" dirty="0"/>
          </a:p>
          <a:p>
            <a:r>
              <a:rPr lang="en-US" dirty="0"/>
              <a:t>Once Initialize, the residue “gas” is updated in two stages:</a:t>
            </a:r>
          </a:p>
          <a:p>
            <a:pPr marL="228600" indent="-228600">
              <a:buAutoNum type="arabicPeriod"/>
            </a:pPr>
            <a:r>
              <a:rPr lang="en-US" dirty="0" err="1"/>
              <a:t>Invarient</a:t>
            </a:r>
            <a:r>
              <a:rPr lang="en-US" dirty="0"/>
              <a:t> point attention module (update sequence representation without changes the structure of the sequences) (lots of tricks, did not get to this in the supplementary data)</a:t>
            </a:r>
          </a:p>
          <a:p>
            <a:pPr marL="228600" indent="-228600">
              <a:buAutoNum type="arabicPeriod"/>
            </a:pPr>
            <a:r>
              <a:rPr lang="en-US" dirty="0"/>
              <a:t>Then an equivariant update is performed on the residue gas using the updated sequence representation, keeps activation weights invariant to rotations/translations much like many CV problems </a:t>
            </a:r>
          </a:p>
          <a:p>
            <a:pPr marL="228600" indent="-228600">
              <a:buAutoNum type="arabicPeriod"/>
            </a:pPr>
            <a:endParaRPr lang="en-US" dirty="0"/>
          </a:p>
          <a:p>
            <a:pPr marL="228600" indent="-228600">
              <a:buAutoNum type="arabicPeriod"/>
            </a:pPr>
            <a:endParaRPr lang="en-US" dirty="0"/>
          </a:p>
          <a:p>
            <a:pPr marL="0" indent="0">
              <a:buNone/>
            </a:pPr>
            <a:r>
              <a:rPr lang="en-US" dirty="0"/>
              <a:t>Also use Quaternions…represented by 4 numbers rather than 9 numbers needed for standard </a:t>
            </a:r>
            <a:r>
              <a:rPr lang="en-US" dirty="0" err="1"/>
              <a:t>cartisian</a:t>
            </a:r>
            <a:r>
              <a:rPr lang="en-US" dirty="0"/>
              <a:t> graphs. </a:t>
            </a:r>
            <a:r>
              <a:rPr lang="en-US" dirty="0" err="1"/>
              <a:t>Interpelation</a:t>
            </a:r>
            <a:r>
              <a:rPr lang="en-US" dirty="0"/>
              <a:t> between angels are a smooth process so it make GD much easier to solve. </a:t>
            </a:r>
          </a:p>
          <a:p>
            <a:pPr marL="0" indent="0">
              <a:buNone/>
            </a:pPr>
            <a:endParaRPr lang="en-US" dirty="0"/>
          </a:p>
          <a:p>
            <a:pPr marL="0" indent="0">
              <a:buNone/>
            </a:pPr>
            <a:endParaRPr lang="en-US" dirty="0"/>
          </a:p>
          <a:p>
            <a:pPr marL="228600" indent="-228600">
              <a:buAutoNum type="arabicPeriod"/>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19</a:t>
            </a:fld>
            <a:endParaRPr lang="en-US"/>
          </a:p>
        </p:txBody>
      </p:sp>
    </p:spTree>
    <p:extLst>
      <p:ext uri="{BB962C8B-B14F-4D97-AF65-F5344CB8AC3E}">
        <p14:creationId xmlns:p14="http://schemas.microsoft.com/office/powerpoint/2010/main" val="4281546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substructures first rather than each individual atom </a:t>
            </a:r>
          </a:p>
          <a:p>
            <a:endParaRPr lang="en-US" dirty="0"/>
          </a:p>
          <a:p>
            <a:r>
              <a:rPr lang="en-US" dirty="0"/>
              <a:t>Distance measure with cross entropy attached. </a:t>
            </a:r>
          </a:p>
          <a:p>
            <a:endParaRPr lang="en-US" dirty="0"/>
          </a:p>
          <a:p>
            <a:r>
              <a:rPr lang="en-US" dirty="0"/>
              <a:t>Random masking is used (much like BERT)</a:t>
            </a:r>
          </a:p>
          <a:p>
            <a:endParaRPr lang="en-US" dirty="0"/>
          </a:p>
          <a:p>
            <a:r>
              <a:rPr lang="en-US" dirty="0" err="1"/>
              <a:t>AlphaFold</a:t>
            </a:r>
            <a:r>
              <a:rPr lang="en-US" dirty="0"/>
              <a:t> tries to think how close it is used to get close </a:t>
            </a:r>
          </a:p>
        </p:txBody>
      </p:sp>
      <p:sp>
        <p:nvSpPr>
          <p:cNvPr id="4" name="Slide Number Placeholder 3"/>
          <p:cNvSpPr>
            <a:spLocks noGrp="1"/>
          </p:cNvSpPr>
          <p:nvPr>
            <p:ph type="sldNum" sz="quarter" idx="5"/>
          </p:nvPr>
        </p:nvSpPr>
        <p:spPr/>
        <p:txBody>
          <a:bodyPr/>
          <a:lstStyle/>
          <a:p>
            <a:fld id="{B1BC9EF3-EF9C-4BC6-9ED4-135EB13F2C0D}" type="slidenum">
              <a:rPr lang="en-US" smtClean="0"/>
              <a:t>20</a:t>
            </a:fld>
            <a:endParaRPr lang="en-US"/>
          </a:p>
        </p:txBody>
      </p:sp>
    </p:spTree>
    <p:extLst>
      <p:ext uri="{BB962C8B-B14F-4D97-AF65-F5344CB8AC3E}">
        <p14:creationId xmlns:p14="http://schemas.microsoft.com/office/powerpoint/2010/main" val="210453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3</a:t>
            </a:fld>
            <a:endParaRPr lang="en-US"/>
          </a:p>
        </p:txBody>
      </p:sp>
    </p:spTree>
    <p:extLst>
      <p:ext uri="{BB962C8B-B14F-4D97-AF65-F5344CB8AC3E}">
        <p14:creationId xmlns:p14="http://schemas.microsoft.com/office/powerpoint/2010/main" val="1323045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high precision new proteins are used</a:t>
            </a:r>
          </a:p>
          <a:p>
            <a:endParaRPr lang="en-US" dirty="0"/>
          </a:p>
          <a:p>
            <a:r>
              <a:rPr lang="en-US" dirty="0"/>
              <a:t>Recycling is also used. </a:t>
            </a:r>
          </a:p>
        </p:txBody>
      </p:sp>
      <p:sp>
        <p:nvSpPr>
          <p:cNvPr id="4" name="Slide Number Placeholder 3"/>
          <p:cNvSpPr>
            <a:spLocks noGrp="1"/>
          </p:cNvSpPr>
          <p:nvPr>
            <p:ph type="sldNum" sz="quarter" idx="5"/>
          </p:nvPr>
        </p:nvSpPr>
        <p:spPr/>
        <p:txBody>
          <a:bodyPr/>
          <a:lstStyle/>
          <a:p>
            <a:fld id="{B1BC9EF3-EF9C-4BC6-9ED4-135EB13F2C0D}" type="slidenum">
              <a:rPr lang="en-US" smtClean="0"/>
              <a:t>21</a:t>
            </a:fld>
            <a:endParaRPr lang="en-US"/>
          </a:p>
        </p:txBody>
      </p:sp>
    </p:spTree>
    <p:extLst>
      <p:ext uri="{BB962C8B-B14F-4D97-AF65-F5344CB8AC3E}">
        <p14:creationId xmlns:p14="http://schemas.microsoft.com/office/powerpoint/2010/main" val="3326753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high precision new proteins are used</a:t>
            </a:r>
          </a:p>
          <a:p>
            <a:endParaRPr lang="en-US" dirty="0"/>
          </a:p>
          <a:p>
            <a:r>
              <a:rPr lang="en-US" dirty="0"/>
              <a:t>Recycling is also used. </a:t>
            </a:r>
          </a:p>
          <a:p>
            <a:endParaRPr lang="en-US" dirty="0"/>
          </a:p>
          <a:p>
            <a:r>
              <a:rPr lang="en-US" dirty="0"/>
              <a:t>Training set is used on biological relevant in nature, designer proteins might be outside of this distribution. </a:t>
            </a:r>
          </a:p>
        </p:txBody>
      </p:sp>
      <p:sp>
        <p:nvSpPr>
          <p:cNvPr id="4" name="Slide Number Placeholder 3"/>
          <p:cNvSpPr>
            <a:spLocks noGrp="1"/>
          </p:cNvSpPr>
          <p:nvPr>
            <p:ph type="sldNum" sz="quarter" idx="5"/>
          </p:nvPr>
        </p:nvSpPr>
        <p:spPr/>
        <p:txBody>
          <a:bodyPr/>
          <a:lstStyle/>
          <a:p>
            <a:fld id="{B1BC9EF3-EF9C-4BC6-9ED4-135EB13F2C0D}" type="slidenum">
              <a:rPr lang="en-US" smtClean="0"/>
              <a:t>22</a:t>
            </a:fld>
            <a:endParaRPr lang="en-US"/>
          </a:p>
        </p:txBody>
      </p:sp>
    </p:spTree>
    <p:extLst>
      <p:ext uri="{BB962C8B-B14F-4D97-AF65-F5344CB8AC3E}">
        <p14:creationId xmlns:p14="http://schemas.microsoft.com/office/powerpoint/2010/main" val="62587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high precision new proteins are used</a:t>
            </a:r>
          </a:p>
          <a:p>
            <a:endParaRPr lang="en-US" dirty="0"/>
          </a:p>
          <a:p>
            <a:r>
              <a:rPr lang="en-US" dirty="0"/>
              <a:t>Recycling is also used. </a:t>
            </a:r>
          </a:p>
          <a:p>
            <a:endParaRPr lang="en-US" dirty="0"/>
          </a:p>
          <a:p>
            <a:r>
              <a:rPr lang="en-US" dirty="0"/>
              <a:t>Training set is used on biological relevant in nature, designer proteins might be outside of this distribution. </a:t>
            </a:r>
          </a:p>
        </p:txBody>
      </p:sp>
      <p:sp>
        <p:nvSpPr>
          <p:cNvPr id="4" name="Slide Number Placeholder 3"/>
          <p:cNvSpPr>
            <a:spLocks noGrp="1"/>
          </p:cNvSpPr>
          <p:nvPr>
            <p:ph type="sldNum" sz="quarter" idx="5"/>
          </p:nvPr>
        </p:nvSpPr>
        <p:spPr/>
        <p:txBody>
          <a:bodyPr/>
          <a:lstStyle/>
          <a:p>
            <a:fld id="{B1BC9EF3-EF9C-4BC6-9ED4-135EB13F2C0D}" type="slidenum">
              <a:rPr lang="en-US" smtClean="0"/>
              <a:t>23</a:t>
            </a:fld>
            <a:endParaRPr lang="en-US"/>
          </a:p>
        </p:txBody>
      </p:sp>
    </p:spTree>
    <p:extLst>
      <p:ext uri="{BB962C8B-B14F-4D97-AF65-F5344CB8AC3E}">
        <p14:creationId xmlns:p14="http://schemas.microsoft.com/office/powerpoint/2010/main" val="1597109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4</a:t>
            </a:fld>
            <a:endParaRPr lang="en-US"/>
          </a:p>
        </p:txBody>
      </p:sp>
    </p:spTree>
    <p:extLst>
      <p:ext uri="{BB962C8B-B14F-4D97-AF65-F5344CB8AC3E}">
        <p14:creationId xmlns:p14="http://schemas.microsoft.com/office/powerpoint/2010/main" val="127835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5</a:t>
            </a:fld>
            <a:endParaRPr lang="en-US"/>
          </a:p>
        </p:txBody>
      </p:sp>
    </p:spTree>
    <p:extLst>
      <p:ext uri="{BB962C8B-B14F-4D97-AF65-F5344CB8AC3E}">
        <p14:creationId xmlns:p14="http://schemas.microsoft.com/office/powerpoint/2010/main" val="2095183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vast array of information we can glean from the evolutionary data.</a:t>
            </a:r>
          </a:p>
        </p:txBody>
      </p:sp>
      <p:sp>
        <p:nvSpPr>
          <p:cNvPr id="4" name="Slide Number Placeholder 3"/>
          <p:cNvSpPr>
            <a:spLocks noGrp="1"/>
          </p:cNvSpPr>
          <p:nvPr>
            <p:ph type="sldNum" sz="quarter" idx="5"/>
          </p:nvPr>
        </p:nvSpPr>
        <p:spPr/>
        <p:txBody>
          <a:bodyPr/>
          <a:lstStyle/>
          <a:p>
            <a:fld id="{B1BC9EF3-EF9C-4BC6-9ED4-135EB13F2C0D}" type="slidenum">
              <a:rPr lang="en-US" smtClean="0"/>
              <a:t>6</a:t>
            </a:fld>
            <a:endParaRPr lang="en-US"/>
          </a:p>
        </p:txBody>
      </p:sp>
    </p:spTree>
    <p:extLst>
      <p:ext uri="{BB962C8B-B14F-4D97-AF65-F5344CB8AC3E}">
        <p14:creationId xmlns:p14="http://schemas.microsoft.com/office/powerpoint/2010/main" val="3786803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7</a:t>
            </a:fld>
            <a:endParaRPr lang="en-US"/>
          </a:p>
        </p:txBody>
      </p:sp>
    </p:spTree>
    <p:extLst>
      <p:ext uri="{BB962C8B-B14F-4D97-AF65-F5344CB8AC3E}">
        <p14:creationId xmlns:p14="http://schemas.microsoft.com/office/powerpoint/2010/main" val="355272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distograms</a:t>
            </a:r>
            <a:r>
              <a:rPr lang="en-US" dirty="0"/>
              <a:t> are invariant to rotation and translations. Makes the target much easier to learn.</a:t>
            </a:r>
          </a:p>
        </p:txBody>
      </p:sp>
      <p:sp>
        <p:nvSpPr>
          <p:cNvPr id="4" name="Slide Number Placeholder 3"/>
          <p:cNvSpPr>
            <a:spLocks noGrp="1"/>
          </p:cNvSpPr>
          <p:nvPr>
            <p:ph type="sldNum" sz="quarter" idx="5"/>
          </p:nvPr>
        </p:nvSpPr>
        <p:spPr/>
        <p:txBody>
          <a:bodyPr/>
          <a:lstStyle/>
          <a:p>
            <a:fld id="{B1BC9EF3-EF9C-4BC6-9ED4-135EB13F2C0D}" type="slidenum">
              <a:rPr lang="en-US" smtClean="0"/>
              <a:t>8</a:t>
            </a:fld>
            <a:endParaRPr lang="en-US"/>
          </a:p>
        </p:txBody>
      </p:sp>
    </p:spTree>
    <p:extLst>
      <p:ext uri="{BB962C8B-B14F-4D97-AF65-F5344CB8AC3E}">
        <p14:creationId xmlns:p14="http://schemas.microsoft.com/office/powerpoint/2010/main" val="26263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predict the target </a:t>
            </a:r>
            <a:r>
              <a:rPr lang="en-US" dirty="0" err="1"/>
              <a:t>distogram</a:t>
            </a:r>
            <a:r>
              <a:rPr lang="en-US" dirty="0"/>
              <a:t>, predicts a distribution of 64 distance bins between 2 residues. </a:t>
            </a:r>
          </a:p>
        </p:txBody>
      </p:sp>
      <p:sp>
        <p:nvSpPr>
          <p:cNvPr id="4" name="Slide Number Placeholder 3"/>
          <p:cNvSpPr>
            <a:spLocks noGrp="1"/>
          </p:cNvSpPr>
          <p:nvPr>
            <p:ph type="sldNum" sz="quarter" idx="5"/>
          </p:nvPr>
        </p:nvSpPr>
        <p:spPr/>
        <p:txBody>
          <a:bodyPr/>
          <a:lstStyle/>
          <a:p>
            <a:fld id="{B1BC9EF3-EF9C-4BC6-9ED4-135EB13F2C0D}" type="slidenum">
              <a:rPr lang="en-US" smtClean="0"/>
              <a:t>9</a:t>
            </a:fld>
            <a:endParaRPr lang="en-US"/>
          </a:p>
        </p:txBody>
      </p:sp>
    </p:spTree>
    <p:extLst>
      <p:ext uri="{BB962C8B-B14F-4D97-AF65-F5344CB8AC3E}">
        <p14:creationId xmlns:p14="http://schemas.microsoft.com/office/powerpoint/2010/main" val="2763371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10</a:t>
            </a:fld>
            <a:endParaRPr lang="en-US"/>
          </a:p>
        </p:txBody>
      </p:sp>
    </p:spTree>
    <p:extLst>
      <p:ext uri="{BB962C8B-B14F-4D97-AF65-F5344CB8AC3E}">
        <p14:creationId xmlns:p14="http://schemas.microsoft.com/office/powerpoint/2010/main" val="4041034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C4416C-3758-457D-819C-02DCFA519E1C}" type="datetime1">
              <a:rPr lang="en-US" smtClean="0"/>
              <a:t>2/18/2022</a:t>
            </a:fld>
            <a:endParaRPr lang="en-US"/>
          </a:p>
        </p:txBody>
      </p:sp>
      <p:sp>
        <p:nvSpPr>
          <p:cNvPr id="5" name="Footer Placeholder 4"/>
          <p:cNvSpPr>
            <a:spLocks noGrp="1"/>
          </p:cNvSpPr>
          <p:nvPr>
            <p:ph type="ftr" sz="quarter" idx="11"/>
          </p:nvPr>
        </p:nvSpPr>
        <p:spPr/>
        <p:txBody>
          <a:bodyPr/>
          <a:lstStyle/>
          <a:p>
            <a:r>
              <a:rPr lang="en-US"/>
              <a:t>Intro to RL and Revisited Rainbow</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88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43804-EF86-4FFD-AE9D-719AF12F695F}" type="datetime1">
              <a:rPr lang="en-US" smtClean="0"/>
              <a:t>2/18/2022</a:t>
            </a:fld>
            <a:endParaRPr lang="en-US"/>
          </a:p>
        </p:txBody>
      </p:sp>
      <p:sp>
        <p:nvSpPr>
          <p:cNvPr id="5" name="Footer Placeholder 4"/>
          <p:cNvSpPr>
            <a:spLocks noGrp="1"/>
          </p:cNvSpPr>
          <p:nvPr>
            <p:ph type="ftr" sz="quarter" idx="11"/>
          </p:nvPr>
        </p:nvSpPr>
        <p:spPr/>
        <p:txBody>
          <a:bodyPr/>
          <a:lstStyle/>
          <a:p>
            <a:r>
              <a:rPr lang="en-US"/>
              <a:t>Intro to RL and Revisited Rainbow</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412458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9DD81-276C-4CC8-B513-5D3586303122}" type="datetime1">
              <a:rPr lang="en-US" smtClean="0"/>
              <a:t>2/18/2022</a:t>
            </a:fld>
            <a:endParaRPr lang="en-US"/>
          </a:p>
        </p:txBody>
      </p:sp>
      <p:sp>
        <p:nvSpPr>
          <p:cNvPr id="5" name="Footer Placeholder 4"/>
          <p:cNvSpPr>
            <a:spLocks noGrp="1"/>
          </p:cNvSpPr>
          <p:nvPr>
            <p:ph type="ftr" sz="quarter" idx="11"/>
          </p:nvPr>
        </p:nvSpPr>
        <p:spPr/>
        <p:txBody>
          <a:bodyPr/>
          <a:lstStyle/>
          <a:p>
            <a:r>
              <a:rPr lang="en-US"/>
              <a:t>Intro to RL and Revisited Rainbow</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39336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A8F99E-93EA-481A-82AC-85F374D426FA}" type="datetime1">
              <a:rPr lang="en-US" smtClean="0"/>
              <a:t>2/18/2022</a:t>
            </a:fld>
            <a:endParaRPr lang="en-US"/>
          </a:p>
        </p:txBody>
      </p:sp>
      <p:sp>
        <p:nvSpPr>
          <p:cNvPr id="5" name="Footer Placeholder 4"/>
          <p:cNvSpPr>
            <a:spLocks noGrp="1"/>
          </p:cNvSpPr>
          <p:nvPr>
            <p:ph type="ftr" sz="quarter" idx="11"/>
          </p:nvPr>
        </p:nvSpPr>
        <p:spPr/>
        <p:txBody>
          <a:bodyPr/>
          <a:lstStyle/>
          <a:p>
            <a:r>
              <a:rPr lang="en-US"/>
              <a:t>Intro to RL and Revisited Rainbow</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337665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632EED-8116-49B2-BDB7-7E7CBED2AB06}" type="datetime1">
              <a:rPr lang="en-US" smtClean="0"/>
              <a:t>2/18/2022</a:t>
            </a:fld>
            <a:endParaRPr lang="en-US"/>
          </a:p>
        </p:txBody>
      </p:sp>
      <p:sp>
        <p:nvSpPr>
          <p:cNvPr id="5" name="Footer Placeholder 4"/>
          <p:cNvSpPr>
            <a:spLocks noGrp="1"/>
          </p:cNvSpPr>
          <p:nvPr>
            <p:ph type="ftr" sz="quarter" idx="11"/>
          </p:nvPr>
        </p:nvSpPr>
        <p:spPr/>
        <p:txBody>
          <a:bodyPr/>
          <a:lstStyle/>
          <a:p>
            <a:r>
              <a:rPr lang="en-US"/>
              <a:t>Intro to RL and Revisited Rainbow</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3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1C81BB-0E19-4B23-A8E7-69A957D81E29}" type="datetime1">
              <a:rPr lang="en-US" smtClean="0"/>
              <a:t>2/18/2022</a:t>
            </a:fld>
            <a:endParaRPr lang="en-US"/>
          </a:p>
        </p:txBody>
      </p:sp>
      <p:sp>
        <p:nvSpPr>
          <p:cNvPr id="6" name="Footer Placeholder 5"/>
          <p:cNvSpPr>
            <a:spLocks noGrp="1"/>
          </p:cNvSpPr>
          <p:nvPr>
            <p:ph type="ftr" sz="quarter" idx="11"/>
          </p:nvPr>
        </p:nvSpPr>
        <p:spPr/>
        <p:txBody>
          <a:bodyPr/>
          <a:lstStyle/>
          <a:p>
            <a:r>
              <a:rPr lang="en-US"/>
              <a:t>Intro to RL and Revisited Rainbow</a:t>
            </a:r>
          </a:p>
        </p:txBody>
      </p:sp>
      <p:sp>
        <p:nvSpPr>
          <p:cNvPr id="7" name="Slide Number Placeholder 6"/>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72213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009769-55F5-4693-85AD-F2014BA63C31}" type="datetime1">
              <a:rPr lang="en-US" smtClean="0"/>
              <a:t>2/18/2022</a:t>
            </a:fld>
            <a:endParaRPr lang="en-US"/>
          </a:p>
        </p:txBody>
      </p:sp>
      <p:sp>
        <p:nvSpPr>
          <p:cNvPr id="8" name="Footer Placeholder 7"/>
          <p:cNvSpPr>
            <a:spLocks noGrp="1"/>
          </p:cNvSpPr>
          <p:nvPr>
            <p:ph type="ftr" sz="quarter" idx="11"/>
          </p:nvPr>
        </p:nvSpPr>
        <p:spPr/>
        <p:txBody>
          <a:bodyPr/>
          <a:lstStyle/>
          <a:p>
            <a:r>
              <a:rPr lang="en-US"/>
              <a:t>Intro to RL and Revisited Rainbow</a:t>
            </a:r>
          </a:p>
        </p:txBody>
      </p:sp>
      <p:sp>
        <p:nvSpPr>
          <p:cNvPr id="9" name="Slide Number Placeholder 8"/>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204538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55C412-54CE-4965-8D54-A5CEBEB2D292}" type="datetime1">
              <a:rPr lang="en-US" smtClean="0"/>
              <a:t>2/18/2022</a:t>
            </a:fld>
            <a:endParaRPr lang="en-US"/>
          </a:p>
        </p:txBody>
      </p:sp>
      <p:sp>
        <p:nvSpPr>
          <p:cNvPr id="4" name="Footer Placeholder 3"/>
          <p:cNvSpPr>
            <a:spLocks noGrp="1"/>
          </p:cNvSpPr>
          <p:nvPr>
            <p:ph type="ftr" sz="quarter" idx="11"/>
          </p:nvPr>
        </p:nvSpPr>
        <p:spPr/>
        <p:txBody>
          <a:bodyPr/>
          <a:lstStyle/>
          <a:p>
            <a:r>
              <a:rPr lang="en-US"/>
              <a:t>Intro to RL and Revisited Rainbow</a:t>
            </a:r>
          </a:p>
        </p:txBody>
      </p:sp>
      <p:sp>
        <p:nvSpPr>
          <p:cNvPr id="5" name="Slide Number Placeholder 4"/>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92887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6F7DC3E-9C9C-4414-B3BB-4D31F3320E6E}" type="datetime1">
              <a:rPr lang="en-US" smtClean="0"/>
              <a:t>2/18/2022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Intro to RL and Revisited Rainbow</a:t>
            </a:r>
          </a:p>
        </p:txBody>
      </p:sp>
      <p:sp>
        <p:nvSpPr>
          <p:cNvPr id="9" name="Slide Number Placeholder 8"/>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204008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5923D85-0A84-4E5E-9D4E-01B6AC5EA4BA}" type="datetime1">
              <a:rPr lang="en-US" smtClean="0"/>
              <a:t>2/18/2022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Intro to RL and Revisited Rainbow</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A39AD06-24D5-4BD7-A5D9-D7D60C888695}" type="slidenum">
              <a:rPr lang="en-US" smtClean="0"/>
              <a:t>‹#›</a:t>
            </a:fld>
            <a:endParaRPr lang="en-US"/>
          </a:p>
        </p:txBody>
      </p:sp>
    </p:spTree>
    <p:extLst>
      <p:ext uri="{BB962C8B-B14F-4D97-AF65-F5344CB8AC3E}">
        <p14:creationId xmlns:p14="http://schemas.microsoft.com/office/powerpoint/2010/main" val="344611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AC6DB0-A1E7-4E68-98E5-DD5B9991E56E}" type="datetime1">
              <a:rPr lang="en-US" smtClean="0"/>
              <a:t>2/18/2022</a:t>
            </a:fld>
            <a:endParaRPr lang="en-US"/>
          </a:p>
        </p:txBody>
      </p:sp>
      <p:sp>
        <p:nvSpPr>
          <p:cNvPr id="6" name="Footer Placeholder 5"/>
          <p:cNvSpPr>
            <a:spLocks noGrp="1"/>
          </p:cNvSpPr>
          <p:nvPr>
            <p:ph type="ftr" sz="quarter" idx="11"/>
          </p:nvPr>
        </p:nvSpPr>
        <p:spPr/>
        <p:txBody>
          <a:bodyPr/>
          <a:lstStyle/>
          <a:p>
            <a:r>
              <a:rPr lang="en-US"/>
              <a:t>Intro to RL and Revisited Rainbow</a:t>
            </a:r>
          </a:p>
        </p:txBody>
      </p:sp>
      <p:sp>
        <p:nvSpPr>
          <p:cNvPr id="7" name="Slide Number Placeholder 6"/>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28244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7CF510A-A014-4414-A91D-0D73C7973407}" type="datetime1">
              <a:rPr lang="en-US" smtClean="0"/>
              <a:t>2/18/2022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Intro to RL and Revisited Rainbow</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A39AD06-24D5-4BD7-A5D9-D7D60C88869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4422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video" Target="../media/media2.mp4"/><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0777-6440-4CE6-9790-EE8D0C706BB0}"/>
              </a:ext>
            </a:extLst>
          </p:cNvPr>
          <p:cNvSpPr>
            <a:spLocks noGrp="1"/>
          </p:cNvSpPr>
          <p:nvPr>
            <p:ph type="ctrTitle"/>
          </p:nvPr>
        </p:nvSpPr>
        <p:spPr/>
        <p:txBody>
          <a:bodyPr/>
          <a:lstStyle/>
          <a:p>
            <a:r>
              <a:rPr lang="en-US" sz="4000" spc="-5" dirty="0">
                <a:solidFill>
                  <a:prstClr val="black">
                    <a:lumMod val="75000"/>
                    <a:lumOff val="25000"/>
                  </a:prstClr>
                </a:solidFill>
                <a:latin typeface="Calibri" panose="020F0502020204030204"/>
              </a:rPr>
              <a:t>Highly accurate protein structure prediction</a:t>
            </a:r>
            <a:br>
              <a:rPr lang="en-US" sz="4000" spc="-5" dirty="0">
                <a:solidFill>
                  <a:prstClr val="black">
                    <a:lumMod val="75000"/>
                    <a:lumOff val="25000"/>
                  </a:prstClr>
                </a:solidFill>
                <a:latin typeface="Calibri" panose="020F0502020204030204"/>
              </a:rPr>
            </a:br>
            <a:r>
              <a:rPr lang="en-US" sz="4000" spc="-5" dirty="0">
                <a:solidFill>
                  <a:prstClr val="black">
                    <a:lumMod val="75000"/>
                    <a:lumOff val="25000"/>
                  </a:prstClr>
                </a:solidFill>
                <a:latin typeface="Calibri" panose="020F0502020204030204"/>
              </a:rPr>
              <a:t>with </a:t>
            </a:r>
            <a:r>
              <a:rPr lang="en-US" sz="4000" spc="-5" dirty="0" err="1">
                <a:solidFill>
                  <a:prstClr val="black">
                    <a:lumMod val="75000"/>
                    <a:lumOff val="25000"/>
                  </a:prstClr>
                </a:solidFill>
                <a:latin typeface="Calibri" panose="020F0502020204030204"/>
              </a:rPr>
              <a:t>AlphaFold</a:t>
            </a:r>
            <a:br>
              <a:rPr lang="en-US" sz="4000" spc="-5" dirty="0">
                <a:solidFill>
                  <a:prstClr val="black">
                    <a:lumMod val="75000"/>
                    <a:lumOff val="25000"/>
                  </a:prstClr>
                </a:solidFill>
                <a:latin typeface="Calibri" panose="020F0502020204030204"/>
              </a:rPr>
            </a:br>
            <a:r>
              <a:rPr lang="en-US" sz="1800" spc="-5" dirty="0">
                <a:solidFill>
                  <a:prstClr val="black">
                    <a:lumMod val="75000"/>
                    <a:lumOff val="25000"/>
                  </a:prstClr>
                </a:solidFill>
                <a:latin typeface="Calibri" panose="020F0502020204030204"/>
              </a:rPr>
              <a:t>By John Jumper et al. </a:t>
            </a:r>
            <a:endParaRPr lang="en-US" sz="1800" dirty="0"/>
          </a:p>
        </p:txBody>
      </p:sp>
      <p:sp>
        <p:nvSpPr>
          <p:cNvPr id="3" name="Subtitle 2">
            <a:extLst>
              <a:ext uri="{FF2B5EF4-FFF2-40B4-BE49-F238E27FC236}">
                <a16:creationId xmlns:a16="http://schemas.microsoft.com/office/drawing/2014/main" id="{56E82A29-74A2-464F-9A26-EE8AA77EC479}"/>
              </a:ext>
            </a:extLst>
          </p:cNvPr>
          <p:cNvSpPr>
            <a:spLocks noGrp="1"/>
          </p:cNvSpPr>
          <p:nvPr>
            <p:ph type="subTitle" idx="1"/>
          </p:nvPr>
        </p:nvSpPr>
        <p:spPr>
          <a:xfrm>
            <a:off x="1100051" y="4455620"/>
            <a:ext cx="10058400" cy="1528911"/>
          </a:xfrm>
        </p:spPr>
        <p:txBody>
          <a:bodyPr>
            <a:normAutofit/>
          </a:bodyPr>
          <a:lstStyle/>
          <a:p>
            <a:pPr marL="1045844" marR="5080" lvl="0" indent="-1033780" defTabSz="457200" rtl="0" eaLnBrk="1" fontAlgn="auto" latinLnBrk="0" hangingPunct="1">
              <a:lnSpc>
                <a:spcPts val="3460"/>
              </a:lnSpc>
              <a:spcBef>
                <a:spcPts val="535"/>
              </a:spcBef>
              <a:spcAft>
                <a:spcPts val="0"/>
              </a:spcAft>
              <a:buClrTx/>
              <a:buSzTx/>
              <a:buFontTx/>
              <a:buNone/>
              <a:tabLst/>
              <a:defRPr/>
            </a:pPr>
            <a:r>
              <a:rPr kumimoji="0" lang="en-US" sz="2000" b="0" i="0" u="none" strike="noStrike" kern="1200" cap="none" spc="-10" normalizeH="0" baseline="0" noProof="0" dirty="0">
                <a:ln>
                  <a:noFill/>
                </a:ln>
                <a:solidFill>
                  <a:prstClr val="black"/>
                </a:solidFill>
                <a:effectLst/>
                <a:uLnTx/>
                <a:uFillTx/>
                <a:latin typeface="Calibri" panose="020F0502020204030204"/>
                <a:ea typeface="+mn-ea"/>
                <a:cs typeface="Calibri Light"/>
              </a:rPr>
              <a:t>Presentation by TJ LaGrow</a:t>
            </a:r>
          </a:p>
          <a:p>
            <a:pPr marL="1045844" marR="5080" lvl="0" indent="-1033780" defTabSz="457200" rtl="0" eaLnBrk="1" fontAlgn="auto" latinLnBrk="0" hangingPunct="1">
              <a:lnSpc>
                <a:spcPts val="3460"/>
              </a:lnSpc>
              <a:spcBef>
                <a:spcPts val="535"/>
              </a:spcBef>
              <a:spcAft>
                <a:spcPts val="0"/>
              </a:spcAft>
              <a:buClrTx/>
              <a:buSzTx/>
              <a:buFontTx/>
              <a:buNone/>
              <a:tabLst/>
              <a:defRPr/>
            </a:pPr>
            <a:r>
              <a:rPr kumimoji="0" lang="en-US" sz="2000" b="0" i="0" u="none" strike="noStrike" kern="1200" cap="none" spc="-10" normalizeH="0" baseline="0" noProof="0" dirty="0">
                <a:ln>
                  <a:noFill/>
                </a:ln>
                <a:solidFill>
                  <a:prstClr val="black"/>
                </a:solidFill>
                <a:effectLst/>
                <a:uLnTx/>
                <a:uFillTx/>
                <a:latin typeface="Calibri" panose="020F0502020204030204" pitchFamily="34" charset="0"/>
                <a:cs typeface="Calibri" panose="020F0502020204030204" pitchFamily="34" charset="0"/>
              </a:rPr>
              <a:t>TReNDS Center MLBBQ </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2/18/2022</a:t>
            </a:r>
          </a:p>
        </p:txBody>
      </p:sp>
      <p:sp>
        <p:nvSpPr>
          <p:cNvPr id="5" name="Slide Number Placeholder 4">
            <a:extLst>
              <a:ext uri="{FF2B5EF4-FFF2-40B4-BE49-F238E27FC236}">
                <a16:creationId xmlns:a16="http://schemas.microsoft.com/office/drawing/2014/main" id="{80A6CB34-B76A-4193-BF94-03FA275A72C4}"/>
              </a:ext>
            </a:extLst>
          </p:cNvPr>
          <p:cNvSpPr>
            <a:spLocks noGrp="1"/>
          </p:cNvSpPr>
          <p:nvPr>
            <p:ph type="sldNum" sz="quarter" idx="12"/>
          </p:nvPr>
        </p:nvSpPr>
        <p:spPr/>
        <p:txBody>
          <a:bodyPr/>
          <a:lstStyle/>
          <a:p>
            <a:fld id="{AA39AD06-24D5-4BD7-A5D9-D7D60C888695}" type="slidenum">
              <a:rPr lang="en-US" smtClean="0"/>
              <a:t>1</a:t>
            </a:fld>
            <a:endParaRPr lang="en-US"/>
          </a:p>
        </p:txBody>
      </p:sp>
      <p:sp>
        <p:nvSpPr>
          <p:cNvPr id="7" name="Footer Placeholder 3">
            <a:extLst>
              <a:ext uri="{FF2B5EF4-FFF2-40B4-BE49-F238E27FC236}">
                <a16:creationId xmlns:a16="http://schemas.microsoft.com/office/drawing/2014/main" id="{85D7AF02-3F4E-4315-946C-13F3C2A3E80E}"/>
              </a:ext>
            </a:extLst>
          </p:cNvPr>
          <p:cNvSpPr>
            <a:spLocks noGrp="1"/>
          </p:cNvSpPr>
          <p:nvPr>
            <p:ph type="ftr" sz="quarter" idx="11"/>
          </p:nvPr>
        </p:nvSpPr>
        <p:spPr>
          <a:xfrm>
            <a:off x="3462774" y="6459784"/>
            <a:ext cx="4822804" cy="365125"/>
          </a:xfrm>
        </p:spPr>
        <p:txBody>
          <a:bodyPr/>
          <a:lstStyle/>
          <a:p>
            <a:r>
              <a:rPr lang="en-US" sz="1400" dirty="0" err="1"/>
              <a:t>Alphafold</a:t>
            </a:r>
            <a:endParaRPr lang="en-US" sz="1400" dirty="0"/>
          </a:p>
        </p:txBody>
      </p:sp>
    </p:spTree>
    <p:extLst>
      <p:ext uri="{BB962C8B-B14F-4D97-AF65-F5344CB8AC3E}">
        <p14:creationId xmlns:p14="http://schemas.microsoft.com/office/powerpoint/2010/main" val="258396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10</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r>
              <a:rPr lang="en-US" sz="4000" dirty="0"/>
              <a:t>AlphaFold1</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pic>
        <p:nvPicPr>
          <p:cNvPr id="5" name="Picture 4" descr="Graphical user interface, application&#10;&#10;Description automatically generated">
            <a:extLst>
              <a:ext uri="{FF2B5EF4-FFF2-40B4-BE49-F238E27FC236}">
                <a16:creationId xmlns:a16="http://schemas.microsoft.com/office/drawing/2014/main" id="{5AB7CA36-9C9B-4E92-8C56-9BC29648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08" y="321647"/>
            <a:ext cx="3730132" cy="5682350"/>
          </a:xfrm>
          <a:prstGeom prst="rect">
            <a:avLst/>
          </a:prstGeom>
        </p:spPr>
      </p:pic>
      <p:sp>
        <p:nvSpPr>
          <p:cNvPr id="7" name="TextBox 6">
            <a:extLst>
              <a:ext uri="{FF2B5EF4-FFF2-40B4-BE49-F238E27FC236}">
                <a16:creationId xmlns:a16="http://schemas.microsoft.com/office/drawing/2014/main" id="{887E2459-8964-4CBD-B4B7-8C56D54AED60}"/>
              </a:ext>
            </a:extLst>
          </p:cNvPr>
          <p:cNvSpPr txBox="1"/>
          <p:nvPr/>
        </p:nvSpPr>
        <p:spPr>
          <a:xfrm>
            <a:off x="4610336" y="948690"/>
            <a:ext cx="7368304" cy="1477328"/>
          </a:xfrm>
          <a:prstGeom prst="rect">
            <a:avLst/>
          </a:prstGeom>
          <a:noFill/>
        </p:spPr>
        <p:txBody>
          <a:bodyPr wrap="square" rtlCol="0">
            <a:spAutoFit/>
          </a:bodyPr>
          <a:lstStyle/>
          <a:p>
            <a:r>
              <a:rPr lang="en-US" dirty="0"/>
              <a:t>Then uses </a:t>
            </a:r>
            <a:r>
              <a:rPr lang="en-US" b="1" dirty="0"/>
              <a:t>Gradient Descent </a:t>
            </a:r>
          </a:p>
          <a:p>
            <a:endParaRPr lang="en-US" b="1" dirty="0"/>
          </a:p>
          <a:p>
            <a:pPr marL="742950" lvl="1" indent="-285750">
              <a:buFont typeface="Arial" panose="020B0604020202020204" pitchFamily="34" charset="0"/>
              <a:buChar char="•"/>
            </a:pPr>
            <a:r>
              <a:rPr lang="en-US" dirty="0"/>
              <a:t>Predicting the Phi and Psi angles in atomic structure.</a:t>
            </a:r>
          </a:p>
          <a:p>
            <a:pPr marL="742950" lvl="1" indent="-285750">
              <a:buFont typeface="Arial" panose="020B0604020202020204" pitchFamily="34" charset="0"/>
              <a:buChar char="•"/>
            </a:pPr>
            <a:r>
              <a:rPr lang="en-US" dirty="0"/>
              <a:t>Using a scoring function that combines the predictions of the neural network with physical simulated forces.  </a:t>
            </a:r>
          </a:p>
        </p:txBody>
      </p:sp>
      <p:pic>
        <p:nvPicPr>
          <p:cNvPr id="9" name="Picture 8" descr="Graphical user interface, application&#10;&#10;Description automatically generated">
            <a:extLst>
              <a:ext uri="{FF2B5EF4-FFF2-40B4-BE49-F238E27FC236}">
                <a16:creationId xmlns:a16="http://schemas.microsoft.com/office/drawing/2014/main" id="{77D526EC-C839-465B-A52A-8054F20DFD97}"/>
              </a:ext>
            </a:extLst>
          </p:cNvPr>
          <p:cNvPicPr>
            <a:picLocks noChangeAspect="1"/>
          </p:cNvPicPr>
          <p:nvPr/>
        </p:nvPicPr>
        <p:blipFill rotWithShape="1">
          <a:blip r:embed="rId3">
            <a:extLst>
              <a:ext uri="{28A0092B-C50C-407E-A947-70E740481C1C}">
                <a14:useLocalDpi xmlns:a14="http://schemas.microsoft.com/office/drawing/2010/main" val="0"/>
              </a:ext>
            </a:extLst>
          </a:blip>
          <a:srcRect t="55019"/>
          <a:stretch/>
        </p:blipFill>
        <p:spPr>
          <a:xfrm>
            <a:off x="4324260" y="2699333"/>
            <a:ext cx="4822804" cy="3304664"/>
          </a:xfrm>
          <a:prstGeom prst="rect">
            <a:avLst/>
          </a:prstGeom>
        </p:spPr>
      </p:pic>
      <p:pic>
        <p:nvPicPr>
          <p:cNvPr id="6" name="Picture 5" descr="Icon&#10;&#10;Description automatically generated">
            <a:extLst>
              <a:ext uri="{FF2B5EF4-FFF2-40B4-BE49-F238E27FC236}">
                <a16:creationId xmlns:a16="http://schemas.microsoft.com/office/drawing/2014/main" id="{DB7340FC-E320-4FC2-A400-0AB9D7E0F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4267" y="3288439"/>
            <a:ext cx="3273176" cy="2293449"/>
          </a:xfrm>
          <a:prstGeom prst="rect">
            <a:avLst/>
          </a:prstGeom>
        </p:spPr>
      </p:pic>
    </p:spTree>
    <p:extLst>
      <p:ext uri="{BB962C8B-B14F-4D97-AF65-F5344CB8AC3E}">
        <p14:creationId xmlns:p14="http://schemas.microsoft.com/office/powerpoint/2010/main" val="1651133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11</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r>
              <a:rPr lang="en-US" sz="4000" dirty="0"/>
              <a:t>AlphaFold1</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pic>
        <p:nvPicPr>
          <p:cNvPr id="5" name="Picture 4" descr="Graphical user interface, application&#10;&#10;Description automatically generated">
            <a:extLst>
              <a:ext uri="{FF2B5EF4-FFF2-40B4-BE49-F238E27FC236}">
                <a16:creationId xmlns:a16="http://schemas.microsoft.com/office/drawing/2014/main" id="{5AB7CA36-9C9B-4E92-8C56-9BC29648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08" y="321647"/>
            <a:ext cx="3730132" cy="5682350"/>
          </a:xfrm>
          <a:prstGeom prst="rect">
            <a:avLst/>
          </a:prstGeom>
        </p:spPr>
      </p:pic>
      <p:sp>
        <p:nvSpPr>
          <p:cNvPr id="7" name="TextBox 6">
            <a:extLst>
              <a:ext uri="{FF2B5EF4-FFF2-40B4-BE49-F238E27FC236}">
                <a16:creationId xmlns:a16="http://schemas.microsoft.com/office/drawing/2014/main" id="{887E2459-8964-4CBD-B4B7-8C56D54AED60}"/>
              </a:ext>
            </a:extLst>
          </p:cNvPr>
          <p:cNvSpPr txBox="1"/>
          <p:nvPr/>
        </p:nvSpPr>
        <p:spPr>
          <a:xfrm>
            <a:off x="4610336" y="948690"/>
            <a:ext cx="7368304" cy="1477328"/>
          </a:xfrm>
          <a:prstGeom prst="rect">
            <a:avLst/>
          </a:prstGeom>
          <a:noFill/>
        </p:spPr>
        <p:txBody>
          <a:bodyPr wrap="square" rtlCol="0">
            <a:spAutoFit/>
          </a:bodyPr>
          <a:lstStyle/>
          <a:p>
            <a:r>
              <a:rPr lang="en-US" dirty="0"/>
              <a:t>Then uses </a:t>
            </a:r>
            <a:r>
              <a:rPr lang="en-US" b="1" dirty="0"/>
              <a:t>Gradient Descent </a:t>
            </a:r>
          </a:p>
          <a:p>
            <a:endParaRPr lang="en-US" b="1" dirty="0"/>
          </a:p>
          <a:p>
            <a:pPr marL="742950" lvl="1" indent="-285750">
              <a:buFont typeface="Arial" panose="020B0604020202020204" pitchFamily="34" charset="0"/>
              <a:buChar char="•"/>
            </a:pPr>
            <a:r>
              <a:rPr lang="en-US" dirty="0"/>
              <a:t>Predicting the Phi and Psi angles in atomic structure.</a:t>
            </a:r>
          </a:p>
          <a:p>
            <a:pPr marL="742950" lvl="1" indent="-285750">
              <a:buFont typeface="Arial" panose="020B0604020202020204" pitchFamily="34" charset="0"/>
              <a:buChar char="•"/>
            </a:pPr>
            <a:r>
              <a:rPr lang="en-US" dirty="0"/>
              <a:t>Using a scoring function that combines the predictions of the neural network with physical simulated forces.  </a:t>
            </a:r>
          </a:p>
        </p:txBody>
      </p:sp>
      <p:pic>
        <p:nvPicPr>
          <p:cNvPr id="8" name="Picture 7" descr="Diagram&#10;&#10;Description automatically generated">
            <a:extLst>
              <a:ext uri="{FF2B5EF4-FFF2-40B4-BE49-F238E27FC236}">
                <a16:creationId xmlns:a16="http://schemas.microsoft.com/office/drawing/2014/main" id="{31820D1B-DBFF-43B3-82E9-524E94B41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5403" y="2529664"/>
            <a:ext cx="6200349" cy="3474333"/>
          </a:xfrm>
          <a:prstGeom prst="rect">
            <a:avLst/>
          </a:prstGeom>
        </p:spPr>
      </p:pic>
    </p:spTree>
    <p:extLst>
      <p:ext uri="{BB962C8B-B14F-4D97-AF65-F5344CB8AC3E}">
        <p14:creationId xmlns:p14="http://schemas.microsoft.com/office/powerpoint/2010/main" val="1301233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12</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r>
              <a:rPr lang="en-US" sz="4000" dirty="0"/>
              <a:t>AlphaFold1</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pic>
        <p:nvPicPr>
          <p:cNvPr id="5" name="Picture 4" descr="Graphical user interface, application&#10;&#10;Description automatically generated">
            <a:extLst>
              <a:ext uri="{FF2B5EF4-FFF2-40B4-BE49-F238E27FC236}">
                <a16:creationId xmlns:a16="http://schemas.microsoft.com/office/drawing/2014/main" id="{5AB7CA36-9C9B-4E92-8C56-9BC29648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08" y="321647"/>
            <a:ext cx="3730132" cy="5682350"/>
          </a:xfrm>
          <a:prstGeom prst="rect">
            <a:avLst/>
          </a:prstGeom>
        </p:spPr>
      </p:pic>
      <p:pic>
        <p:nvPicPr>
          <p:cNvPr id="6" name="Picture 5" descr="A picture containing text, stationary, screenshot&#10;&#10;Description automatically generated">
            <a:extLst>
              <a:ext uri="{FF2B5EF4-FFF2-40B4-BE49-F238E27FC236}">
                <a16:creationId xmlns:a16="http://schemas.microsoft.com/office/drawing/2014/main" id="{D3B70530-824A-4A6A-BF23-886D7AF26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577" y="1215822"/>
            <a:ext cx="7708969" cy="3893999"/>
          </a:xfrm>
          <a:prstGeom prst="rect">
            <a:avLst/>
          </a:prstGeom>
        </p:spPr>
      </p:pic>
    </p:spTree>
    <p:extLst>
      <p:ext uri="{BB962C8B-B14F-4D97-AF65-F5344CB8AC3E}">
        <p14:creationId xmlns:p14="http://schemas.microsoft.com/office/powerpoint/2010/main" val="1323708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13</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r>
              <a:rPr lang="en-US" sz="4000" dirty="0"/>
              <a:t>AlphaFold2</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grpSp>
        <p:nvGrpSpPr>
          <p:cNvPr id="10" name="Group 9">
            <a:extLst>
              <a:ext uri="{FF2B5EF4-FFF2-40B4-BE49-F238E27FC236}">
                <a16:creationId xmlns:a16="http://schemas.microsoft.com/office/drawing/2014/main" id="{8B087500-8F75-40FD-B596-965F86706D6D}"/>
              </a:ext>
            </a:extLst>
          </p:cNvPr>
          <p:cNvGrpSpPr/>
          <p:nvPr/>
        </p:nvGrpSpPr>
        <p:grpSpPr>
          <a:xfrm>
            <a:off x="1535372" y="474140"/>
            <a:ext cx="9121255" cy="3423490"/>
            <a:chOff x="955039" y="457200"/>
            <a:chExt cx="9838273" cy="3692609"/>
          </a:xfrm>
        </p:grpSpPr>
        <p:pic>
          <p:nvPicPr>
            <p:cNvPr id="6" name="Picture 5" descr="Diagram, schematic&#10;&#10;Description automatically generated">
              <a:extLst>
                <a:ext uri="{FF2B5EF4-FFF2-40B4-BE49-F238E27FC236}">
                  <a16:creationId xmlns:a16="http://schemas.microsoft.com/office/drawing/2014/main" id="{B7D456CF-FA12-44F1-A9E4-522FB84FE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39" y="659547"/>
              <a:ext cx="9838273" cy="3490262"/>
            </a:xfrm>
            <a:prstGeom prst="rect">
              <a:avLst/>
            </a:prstGeom>
          </p:spPr>
        </p:pic>
        <p:sp>
          <p:nvSpPr>
            <p:cNvPr id="9" name="Rectangle 8">
              <a:extLst>
                <a:ext uri="{FF2B5EF4-FFF2-40B4-BE49-F238E27FC236}">
                  <a16:creationId xmlns:a16="http://schemas.microsoft.com/office/drawing/2014/main" id="{B52FE159-6186-49A3-986E-09568F88816A}"/>
                </a:ext>
              </a:extLst>
            </p:cNvPr>
            <p:cNvSpPr/>
            <p:nvPr/>
          </p:nvSpPr>
          <p:spPr>
            <a:xfrm>
              <a:off x="955039" y="457200"/>
              <a:ext cx="862331"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8BFE4AC-4888-474C-B6A7-313ABFC6EBA9}"/>
              </a:ext>
            </a:extLst>
          </p:cNvPr>
          <p:cNvSpPr txBox="1"/>
          <p:nvPr/>
        </p:nvSpPr>
        <p:spPr>
          <a:xfrm>
            <a:off x="353401" y="4623815"/>
            <a:ext cx="5596981" cy="1477328"/>
          </a:xfrm>
          <a:prstGeom prst="rect">
            <a:avLst/>
          </a:prstGeom>
          <a:noFill/>
        </p:spPr>
        <p:txBody>
          <a:bodyPr wrap="none" rtlCol="0">
            <a:spAutoFit/>
          </a:bodyPr>
          <a:lstStyle/>
          <a:p>
            <a:r>
              <a:rPr lang="en-US" dirty="0"/>
              <a:t>Three Major Components to the Algorithm:</a:t>
            </a:r>
          </a:p>
          <a:p>
            <a:pPr marL="800100" lvl="1" indent="-342900">
              <a:buFont typeface="+mj-lt"/>
              <a:buAutoNum type="arabicPeriod"/>
            </a:pPr>
            <a:r>
              <a:rPr lang="en-US" dirty="0"/>
              <a:t>Preprocessing Stage</a:t>
            </a:r>
          </a:p>
          <a:p>
            <a:pPr marL="800100" lvl="1" indent="-342900">
              <a:buFont typeface="+mj-lt"/>
              <a:buAutoNum type="arabicPeriod"/>
            </a:pPr>
            <a:r>
              <a:rPr lang="en-US" dirty="0"/>
              <a:t>MSA and Pair Representation with the </a:t>
            </a:r>
            <a:r>
              <a:rPr lang="en-US" dirty="0" err="1"/>
              <a:t>Evoformer</a:t>
            </a:r>
            <a:endParaRPr lang="en-US" dirty="0"/>
          </a:p>
          <a:p>
            <a:pPr marL="800100" lvl="1" indent="-342900">
              <a:buFont typeface="+mj-lt"/>
              <a:buAutoNum type="arabicPeriod"/>
            </a:pPr>
            <a:r>
              <a:rPr lang="en-US" dirty="0"/>
              <a:t>Structure Module</a:t>
            </a:r>
          </a:p>
          <a:p>
            <a:pPr marL="800100" lvl="1" indent="-342900">
              <a:buFont typeface="+mj-lt"/>
              <a:buAutoNum type="arabicPeriod"/>
            </a:pPr>
            <a:endParaRPr lang="en-US" dirty="0"/>
          </a:p>
        </p:txBody>
      </p:sp>
    </p:spTree>
    <p:extLst>
      <p:ext uri="{BB962C8B-B14F-4D97-AF65-F5344CB8AC3E}">
        <p14:creationId xmlns:p14="http://schemas.microsoft.com/office/powerpoint/2010/main" val="172370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087500-8F75-40FD-B596-965F86706D6D}"/>
              </a:ext>
            </a:extLst>
          </p:cNvPr>
          <p:cNvGrpSpPr/>
          <p:nvPr/>
        </p:nvGrpSpPr>
        <p:grpSpPr>
          <a:xfrm>
            <a:off x="251460" y="176961"/>
            <a:ext cx="4224503" cy="1585587"/>
            <a:chOff x="955039" y="457200"/>
            <a:chExt cx="9838273" cy="3692609"/>
          </a:xfrm>
        </p:grpSpPr>
        <p:pic>
          <p:nvPicPr>
            <p:cNvPr id="6" name="Picture 5" descr="Diagram, schematic&#10;&#10;Description automatically generated">
              <a:extLst>
                <a:ext uri="{FF2B5EF4-FFF2-40B4-BE49-F238E27FC236}">
                  <a16:creationId xmlns:a16="http://schemas.microsoft.com/office/drawing/2014/main" id="{B7D456CF-FA12-44F1-A9E4-522FB84FE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39" y="659547"/>
              <a:ext cx="9838273" cy="3490262"/>
            </a:xfrm>
            <a:prstGeom prst="rect">
              <a:avLst/>
            </a:prstGeom>
          </p:spPr>
        </p:pic>
        <p:sp>
          <p:nvSpPr>
            <p:cNvPr id="9" name="Rectangle 8">
              <a:extLst>
                <a:ext uri="{FF2B5EF4-FFF2-40B4-BE49-F238E27FC236}">
                  <a16:creationId xmlns:a16="http://schemas.microsoft.com/office/drawing/2014/main" id="{B52FE159-6186-49A3-986E-09568F88816A}"/>
                </a:ext>
              </a:extLst>
            </p:cNvPr>
            <p:cNvSpPr/>
            <p:nvPr/>
          </p:nvSpPr>
          <p:spPr>
            <a:xfrm>
              <a:off x="955039" y="457200"/>
              <a:ext cx="862331"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14</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r>
              <a:rPr lang="en-US" sz="4000" dirty="0"/>
              <a:t>AlphaFold2</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sp>
        <p:nvSpPr>
          <p:cNvPr id="7" name="Rectangle 6">
            <a:extLst>
              <a:ext uri="{FF2B5EF4-FFF2-40B4-BE49-F238E27FC236}">
                <a16:creationId xmlns:a16="http://schemas.microsoft.com/office/drawing/2014/main" id="{586EF8EF-1536-4E5D-B00C-992F05E7B631}"/>
              </a:ext>
            </a:extLst>
          </p:cNvPr>
          <p:cNvSpPr/>
          <p:nvPr/>
        </p:nvSpPr>
        <p:spPr>
          <a:xfrm>
            <a:off x="582930" y="205740"/>
            <a:ext cx="1920240" cy="136017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10;&#10;Description automatically generated">
            <a:extLst>
              <a:ext uri="{FF2B5EF4-FFF2-40B4-BE49-F238E27FC236}">
                <a16:creationId xmlns:a16="http://schemas.microsoft.com/office/drawing/2014/main" id="{326ADE9D-734F-471C-ADDE-B5AC624895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433" y="1048836"/>
            <a:ext cx="6610602" cy="4760328"/>
          </a:xfrm>
          <a:prstGeom prst="rect">
            <a:avLst/>
          </a:prstGeom>
        </p:spPr>
      </p:pic>
    </p:spTree>
    <p:extLst>
      <p:ext uri="{BB962C8B-B14F-4D97-AF65-F5344CB8AC3E}">
        <p14:creationId xmlns:p14="http://schemas.microsoft.com/office/powerpoint/2010/main" val="1437531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087500-8F75-40FD-B596-965F86706D6D}"/>
              </a:ext>
            </a:extLst>
          </p:cNvPr>
          <p:cNvGrpSpPr/>
          <p:nvPr/>
        </p:nvGrpSpPr>
        <p:grpSpPr>
          <a:xfrm>
            <a:off x="251460" y="176961"/>
            <a:ext cx="4224503" cy="1585587"/>
            <a:chOff x="955039" y="457200"/>
            <a:chExt cx="9838273" cy="3692609"/>
          </a:xfrm>
        </p:grpSpPr>
        <p:pic>
          <p:nvPicPr>
            <p:cNvPr id="6" name="Picture 5" descr="Diagram, schematic&#10;&#10;Description automatically generated">
              <a:extLst>
                <a:ext uri="{FF2B5EF4-FFF2-40B4-BE49-F238E27FC236}">
                  <a16:creationId xmlns:a16="http://schemas.microsoft.com/office/drawing/2014/main" id="{B7D456CF-FA12-44F1-A9E4-522FB84FE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39" y="659547"/>
              <a:ext cx="9838273" cy="3490262"/>
            </a:xfrm>
            <a:prstGeom prst="rect">
              <a:avLst/>
            </a:prstGeom>
          </p:spPr>
        </p:pic>
        <p:sp>
          <p:nvSpPr>
            <p:cNvPr id="9" name="Rectangle 8">
              <a:extLst>
                <a:ext uri="{FF2B5EF4-FFF2-40B4-BE49-F238E27FC236}">
                  <a16:creationId xmlns:a16="http://schemas.microsoft.com/office/drawing/2014/main" id="{B52FE159-6186-49A3-986E-09568F88816A}"/>
                </a:ext>
              </a:extLst>
            </p:cNvPr>
            <p:cNvSpPr/>
            <p:nvPr/>
          </p:nvSpPr>
          <p:spPr>
            <a:xfrm>
              <a:off x="955039" y="457200"/>
              <a:ext cx="862331"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15</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pPr algn="ctr"/>
            <a:r>
              <a:rPr lang="en-US" sz="4000" dirty="0"/>
              <a:t>AlphaFold2</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sp>
        <p:nvSpPr>
          <p:cNvPr id="7" name="Rectangle 6">
            <a:extLst>
              <a:ext uri="{FF2B5EF4-FFF2-40B4-BE49-F238E27FC236}">
                <a16:creationId xmlns:a16="http://schemas.microsoft.com/office/drawing/2014/main" id="{586EF8EF-1536-4E5D-B00C-992F05E7B631}"/>
              </a:ext>
            </a:extLst>
          </p:cNvPr>
          <p:cNvSpPr/>
          <p:nvPr/>
        </p:nvSpPr>
        <p:spPr>
          <a:xfrm>
            <a:off x="2457450" y="263848"/>
            <a:ext cx="514350" cy="11877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C2DDCA4D-DBFD-49F9-BD2F-89B182DF5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99" y="2783282"/>
            <a:ext cx="10047402" cy="2655768"/>
          </a:xfrm>
          <a:prstGeom prst="rect">
            <a:avLst/>
          </a:prstGeom>
        </p:spPr>
      </p:pic>
      <p:sp>
        <p:nvSpPr>
          <p:cNvPr id="11" name="TextBox 10">
            <a:extLst>
              <a:ext uri="{FF2B5EF4-FFF2-40B4-BE49-F238E27FC236}">
                <a16:creationId xmlns:a16="http://schemas.microsoft.com/office/drawing/2014/main" id="{116ED80A-6220-4AE8-871F-3EF8CE585D7A}"/>
              </a:ext>
            </a:extLst>
          </p:cNvPr>
          <p:cNvSpPr txBox="1"/>
          <p:nvPr/>
        </p:nvSpPr>
        <p:spPr>
          <a:xfrm>
            <a:off x="4900768" y="2228850"/>
            <a:ext cx="1946815" cy="369332"/>
          </a:xfrm>
          <a:prstGeom prst="rect">
            <a:avLst/>
          </a:prstGeom>
          <a:noFill/>
        </p:spPr>
        <p:txBody>
          <a:bodyPr wrap="none" rtlCol="0">
            <a:spAutoFit/>
          </a:bodyPr>
          <a:lstStyle/>
          <a:p>
            <a:r>
              <a:rPr lang="en-US" u="sng" dirty="0" err="1"/>
              <a:t>Evoformer</a:t>
            </a:r>
            <a:r>
              <a:rPr lang="en-US" u="sng" dirty="0"/>
              <a:t> Module</a:t>
            </a:r>
          </a:p>
        </p:txBody>
      </p:sp>
    </p:spTree>
    <p:extLst>
      <p:ext uri="{BB962C8B-B14F-4D97-AF65-F5344CB8AC3E}">
        <p14:creationId xmlns:p14="http://schemas.microsoft.com/office/powerpoint/2010/main" val="3218393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087500-8F75-40FD-B596-965F86706D6D}"/>
              </a:ext>
            </a:extLst>
          </p:cNvPr>
          <p:cNvGrpSpPr/>
          <p:nvPr/>
        </p:nvGrpSpPr>
        <p:grpSpPr>
          <a:xfrm>
            <a:off x="251460" y="176961"/>
            <a:ext cx="4224503" cy="1585587"/>
            <a:chOff x="955039" y="457200"/>
            <a:chExt cx="9838273" cy="3692609"/>
          </a:xfrm>
        </p:grpSpPr>
        <p:pic>
          <p:nvPicPr>
            <p:cNvPr id="6" name="Picture 5" descr="Diagram, schematic&#10;&#10;Description automatically generated">
              <a:extLst>
                <a:ext uri="{FF2B5EF4-FFF2-40B4-BE49-F238E27FC236}">
                  <a16:creationId xmlns:a16="http://schemas.microsoft.com/office/drawing/2014/main" id="{B7D456CF-FA12-44F1-A9E4-522FB84FE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39" y="659547"/>
              <a:ext cx="9838273" cy="3490262"/>
            </a:xfrm>
            <a:prstGeom prst="rect">
              <a:avLst/>
            </a:prstGeom>
          </p:spPr>
        </p:pic>
        <p:sp>
          <p:nvSpPr>
            <p:cNvPr id="9" name="Rectangle 8">
              <a:extLst>
                <a:ext uri="{FF2B5EF4-FFF2-40B4-BE49-F238E27FC236}">
                  <a16:creationId xmlns:a16="http://schemas.microsoft.com/office/drawing/2014/main" id="{B52FE159-6186-49A3-986E-09568F88816A}"/>
                </a:ext>
              </a:extLst>
            </p:cNvPr>
            <p:cNvSpPr/>
            <p:nvPr/>
          </p:nvSpPr>
          <p:spPr>
            <a:xfrm>
              <a:off x="955039" y="457200"/>
              <a:ext cx="862331"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16</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pPr algn="ctr"/>
            <a:r>
              <a:rPr lang="en-US" sz="4000" dirty="0"/>
              <a:t>AlphaFold2</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sp>
        <p:nvSpPr>
          <p:cNvPr id="7" name="Rectangle 6">
            <a:extLst>
              <a:ext uri="{FF2B5EF4-FFF2-40B4-BE49-F238E27FC236}">
                <a16:creationId xmlns:a16="http://schemas.microsoft.com/office/drawing/2014/main" id="{586EF8EF-1536-4E5D-B00C-992F05E7B631}"/>
              </a:ext>
            </a:extLst>
          </p:cNvPr>
          <p:cNvSpPr/>
          <p:nvPr/>
        </p:nvSpPr>
        <p:spPr>
          <a:xfrm>
            <a:off x="2457450" y="263848"/>
            <a:ext cx="514350" cy="11877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C2DDCA4D-DBFD-49F9-BD2F-89B182DF5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879" y="678520"/>
            <a:ext cx="6227661" cy="1646119"/>
          </a:xfrm>
          <a:prstGeom prst="rect">
            <a:avLst/>
          </a:prstGeom>
        </p:spPr>
      </p:pic>
      <p:sp>
        <p:nvSpPr>
          <p:cNvPr id="11" name="TextBox 10">
            <a:extLst>
              <a:ext uri="{FF2B5EF4-FFF2-40B4-BE49-F238E27FC236}">
                <a16:creationId xmlns:a16="http://schemas.microsoft.com/office/drawing/2014/main" id="{116ED80A-6220-4AE8-871F-3EF8CE585D7A}"/>
              </a:ext>
            </a:extLst>
          </p:cNvPr>
          <p:cNvSpPr txBox="1"/>
          <p:nvPr/>
        </p:nvSpPr>
        <p:spPr>
          <a:xfrm>
            <a:off x="7787735" y="222436"/>
            <a:ext cx="1946815" cy="369332"/>
          </a:xfrm>
          <a:prstGeom prst="rect">
            <a:avLst/>
          </a:prstGeom>
          <a:noFill/>
        </p:spPr>
        <p:txBody>
          <a:bodyPr wrap="none" rtlCol="0">
            <a:spAutoFit/>
          </a:bodyPr>
          <a:lstStyle/>
          <a:p>
            <a:r>
              <a:rPr lang="en-US" u="sng" dirty="0" err="1"/>
              <a:t>Evoformer</a:t>
            </a:r>
            <a:r>
              <a:rPr lang="en-US" u="sng" dirty="0"/>
              <a:t> Module</a:t>
            </a:r>
          </a:p>
        </p:txBody>
      </p:sp>
      <p:pic>
        <p:nvPicPr>
          <p:cNvPr id="5" name="Picture 4" descr="Graphical user interface&#10;&#10;Description automatically generated">
            <a:extLst>
              <a:ext uri="{FF2B5EF4-FFF2-40B4-BE49-F238E27FC236}">
                <a16:creationId xmlns:a16="http://schemas.microsoft.com/office/drawing/2014/main" id="{57B24C3D-5C61-4698-AE17-D31837EB4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7428" y="2755642"/>
            <a:ext cx="7957143" cy="3142051"/>
          </a:xfrm>
          <a:prstGeom prst="rect">
            <a:avLst/>
          </a:prstGeom>
        </p:spPr>
      </p:pic>
    </p:spTree>
    <p:extLst>
      <p:ext uri="{BB962C8B-B14F-4D97-AF65-F5344CB8AC3E}">
        <p14:creationId xmlns:p14="http://schemas.microsoft.com/office/powerpoint/2010/main" val="3412802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087500-8F75-40FD-B596-965F86706D6D}"/>
              </a:ext>
            </a:extLst>
          </p:cNvPr>
          <p:cNvGrpSpPr/>
          <p:nvPr/>
        </p:nvGrpSpPr>
        <p:grpSpPr>
          <a:xfrm>
            <a:off x="251460" y="176961"/>
            <a:ext cx="4224503" cy="1585587"/>
            <a:chOff x="955039" y="457200"/>
            <a:chExt cx="9838273" cy="3692609"/>
          </a:xfrm>
        </p:grpSpPr>
        <p:pic>
          <p:nvPicPr>
            <p:cNvPr id="6" name="Picture 5" descr="Diagram, schematic&#10;&#10;Description automatically generated">
              <a:extLst>
                <a:ext uri="{FF2B5EF4-FFF2-40B4-BE49-F238E27FC236}">
                  <a16:creationId xmlns:a16="http://schemas.microsoft.com/office/drawing/2014/main" id="{B7D456CF-FA12-44F1-A9E4-522FB84FE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39" y="659547"/>
              <a:ext cx="9838273" cy="3490262"/>
            </a:xfrm>
            <a:prstGeom prst="rect">
              <a:avLst/>
            </a:prstGeom>
          </p:spPr>
        </p:pic>
        <p:sp>
          <p:nvSpPr>
            <p:cNvPr id="9" name="Rectangle 8">
              <a:extLst>
                <a:ext uri="{FF2B5EF4-FFF2-40B4-BE49-F238E27FC236}">
                  <a16:creationId xmlns:a16="http://schemas.microsoft.com/office/drawing/2014/main" id="{B52FE159-6186-49A3-986E-09568F88816A}"/>
                </a:ext>
              </a:extLst>
            </p:cNvPr>
            <p:cNvSpPr/>
            <p:nvPr/>
          </p:nvSpPr>
          <p:spPr>
            <a:xfrm>
              <a:off x="955039" y="457200"/>
              <a:ext cx="862331"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17</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pPr algn="ctr"/>
            <a:r>
              <a:rPr lang="en-US" sz="4000" dirty="0"/>
              <a:t>AlphaFold2</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sp>
        <p:nvSpPr>
          <p:cNvPr id="7" name="Rectangle 6">
            <a:extLst>
              <a:ext uri="{FF2B5EF4-FFF2-40B4-BE49-F238E27FC236}">
                <a16:creationId xmlns:a16="http://schemas.microsoft.com/office/drawing/2014/main" id="{586EF8EF-1536-4E5D-B00C-992F05E7B631}"/>
              </a:ext>
            </a:extLst>
          </p:cNvPr>
          <p:cNvSpPr/>
          <p:nvPr/>
        </p:nvSpPr>
        <p:spPr>
          <a:xfrm>
            <a:off x="2457450" y="263848"/>
            <a:ext cx="514350" cy="11877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C2DDCA4D-DBFD-49F9-BD2F-89B182DF5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879" y="678520"/>
            <a:ext cx="6227661" cy="1646119"/>
          </a:xfrm>
          <a:prstGeom prst="rect">
            <a:avLst/>
          </a:prstGeom>
        </p:spPr>
      </p:pic>
      <p:sp>
        <p:nvSpPr>
          <p:cNvPr id="11" name="TextBox 10">
            <a:extLst>
              <a:ext uri="{FF2B5EF4-FFF2-40B4-BE49-F238E27FC236}">
                <a16:creationId xmlns:a16="http://schemas.microsoft.com/office/drawing/2014/main" id="{116ED80A-6220-4AE8-871F-3EF8CE585D7A}"/>
              </a:ext>
            </a:extLst>
          </p:cNvPr>
          <p:cNvSpPr txBox="1"/>
          <p:nvPr/>
        </p:nvSpPr>
        <p:spPr>
          <a:xfrm>
            <a:off x="7787735" y="222436"/>
            <a:ext cx="1946815" cy="369332"/>
          </a:xfrm>
          <a:prstGeom prst="rect">
            <a:avLst/>
          </a:prstGeom>
          <a:noFill/>
        </p:spPr>
        <p:txBody>
          <a:bodyPr wrap="none" rtlCol="0">
            <a:spAutoFit/>
          </a:bodyPr>
          <a:lstStyle/>
          <a:p>
            <a:r>
              <a:rPr lang="en-US" u="sng" dirty="0" err="1"/>
              <a:t>Evoformer</a:t>
            </a:r>
            <a:r>
              <a:rPr lang="en-US" u="sng" dirty="0"/>
              <a:t> Module</a:t>
            </a:r>
          </a:p>
        </p:txBody>
      </p:sp>
      <p:pic>
        <p:nvPicPr>
          <p:cNvPr id="12" name="Picture 11" descr="Diagram&#10;&#10;Description automatically generated">
            <a:extLst>
              <a:ext uri="{FF2B5EF4-FFF2-40B4-BE49-F238E27FC236}">
                <a16:creationId xmlns:a16="http://schemas.microsoft.com/office/drawing/2014/main" id="{ED927D2C-E173-4744-810C-4EEB8A01A1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7747" y="1915688"/>
            <a:ext cx="3346730" cy="2206015"/>
          </a:xfrm>
          <a:prstGeom prst="rect">
            <a:avLst/>
          </a:prstGeom>
        </p:spPr>
      </p:pic>
      <p:pic>
        <p:nvPicPr>
          <p:cNvPr id="14" name="Picture 13" descr="A picture containing diagram&#10;&#10;Description automatically generated">
            <a:extLst>
              <a:ext uri="{FF2B5EF4-FFF2-40B4-BE49-F238E27FC236}">
                <a16:creationId xmlns:a16="http://schemas.microsoft.com/office/drawing/2014/main" id="{5AA9C162-2069-4B13-944E-8BEF04E41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30" y="4149421"/>
            <a:ext cx="5692140" cy="1556766"/>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0CFD62A5-86B9-4C61-BE82-0B6D872D3DC5}"/>
              </a:ext>
            </a:extLst>
          </p:cNvPr>
          <p:cNvPicPr>
            <a:picLocks noChangeAspect="1"/>
          </p:cNvPicPr>
          <p:nvPr/>
        </p:nvPicPr>
        <p:blipFill rotWithShape="1">
          <a:blip r:embed="rId7">
            <a:extLst>
              <a:ext uri="{28A0092B-C50C-407E-A947-70E740481C1C}">
                <a14:useLocalDpi xmlns:a14="http://schemas.microsoft.com/office/drawing/2010/main" val="0"/>
              </a:ext>
            </a:extLst>
          </a:blip>
          <a:srcRect l="20694" t="48997" r="57015" b="8019"/>
          <a:stretch/>
        </p:blipFill>
        <p:spPr>
          <a:xfrm>
            <a:off x="432015" y="2079703"/>
            <a:ext cx="1497330" cy="1543050"/>
          </a:xfrm>
          <a:prstGeom prst="rect">
            <a:avLst/>
          </a:prstGeom>
        </p:spPr>
      </p:pic>
      <p:pic>
        <p:nvPicPr>
          <p:cNvPr id="17" name="Picture 16" descr="Diagram&#10;&#10;Description automatically generated">
            <a:extLst>
              <a:ext uri="{FF2B5EF4-FFF2-40B4-BE49-F238E27FC236}">
                <a16:creationId xmlns:a16="http://schemas.microsoft.com/office/drawing/2014/main" id="{161D4A6E-E71B-4F5D-9381-95079E2F5E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2170" y="2897496"/>
            <a:ext cx="5825367" cy="2815594"/>
          </a:xfrm>
          <a:prstGeom prst="rect">
            <a:avLst/>
          </a:prstGeom>
        </p:spPr>
      </p:pic>
    </p:spTree>
    <p:extLst>
      <p:ext uri="{BB962C8B-B14F-4D97-AF65-F5344CB8AC3E}">
        <p14:creationId xmlns:p14="http://schemas.microsoft.com/office/powerpoint/2010/main" val="2477292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087500-8F75-40FD-B596-965F86706D6D}"/>
              </a:ext>
            </a:extLst>
          </p:cNvPr>
          <p:cNvGrpSpPr/>
          <p:nvPr/>
        </p:nvGrpSpPr>
        <p:grpSpPr>
          <a:xfrm>
            <a:off x="251460" y="176961"/>
            <a:ext cx="4224503" cy="1585587"/>
            <a:chOff x="955039" y="457200"/>
            <a:chExt cx="9838273" cy="3692609"/>
          </a:xfrm>
        </p:grpSpPr>
        <p:pic>
          <p:nvPicPr>
            <p:cNvPr id="6" name="Picture 5" descr="Diagram, schematic&#10;&#10;Description automatically generated">
              <a:extLst>
                <a:ext uri="{FF2B5EF4-FFF2-40B4-BE49-F238E27FC236}">
                  <a16:creationId xmlns:a16="http://schemas.microsoft.com/office/drawing/2014/main" id="{B7D456CF-FA12-44F1-A9E4-522FB84FE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39" y="659547"/>
              <a:ext cx="9838273" cy="3490262"/>
            </a:xfrm>
            <a:prstGeom prst="rect">
              <a:avLst/>
            </a:prstGeom>
          </p:spPr>
        </p:pic>
        <p:sp>
          <p:nvSpPr>
            <p:cNvPr id="9" name="Rectangle 8">
              <a:extLst>
                <a:ext uri="{FF2B5EF4-FFF2-40B4-BE49-F238E27FC236}">
                  <a16:creationId xmlns:a16="http://schemas.microsoft.com/office/drawing/2014/main" id="{B52FE159-6186-49A3-986E-09568F88816A}"/>
                </a:ext>
              </a:extLst>
            </p:cNvPr>
            <p:cNvSpPr/>
            <p:nvPr/>
          </p:nvSpPr>
          <p:spPr>
            <a:xfrm>
              <a:off x="955039" y="457200"/>
              <a:ext cx="862331"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18</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pPr algn="ctr"/>
            <a:r>
              <a:rPr lang="en-US" sz="4000" dirty="0"/>
              <a:t>AlphaFold2</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sp>
        <p:nvSpPr>
          <p:cNvPr id="7" name="Rectangle 6">
            <a:extLst>
              <a:ext uri="{FF2B5EF4-FFF2-40B4-BE49-F238E27FC236}">
                <a16:creationId xmlns:a16="http://schemas.microsoft.com/office/drawing/2014/main" id="{586EF8EF-1536-4E5D-B00C-992F05E7B631}"/>
              </a:ext>
            </a:extLst>
          </p:cNvPr>
          <p:cNvSpPr/>
          <p:nvPr/>
        </p:nvSpPr>
        <p:spPr>
          <a:xfrm>
            <a:off x="2937511" y="263848"/>
            <a:ext cx="1538452" cy="11877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1E57765-D056-4C93-BE39-5B8A950D78D0}"/>
              </a:ext>
            </a:extLst>
          </p:cNvPr>
          <p:cNvGrpSpPr/>
          <p:nvPr/>
        </p:nvGrpSpPr>
        <p:grpSpPr>
          <a:xfrm>
            <a:off x="124712" y="1782786"/>
            <a:ext cx="6676123" cy="4366060"/>
            <a:chOff x="2536114" y="1577340"/>
            <a:chExt cx="6676123" cy="4366060"/>
          </a:xfrm>
        </p:grpSpPr>
        <p:pic>
          <p:nvPicPr>
            <p:cNvPr id="5" name="Picture 4" descr="Diagram&#10;&#10;Description automatically generated">
              <a:extLst>
                <a:ext uri="{FF2B5EF4-FFF2-40B4-BE49-F238E27FC236}">
                  <a16:creationId xmlns:a16="http://schemas.microsoft.com/office/drawing/2014/main" id="{FC70C6F6-1C61-465C-AB0E-852C6D85E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6114" y="1720982"/>
              <a:ext cx="6676123" cy="4222418"/>
            </a:xfrm>
            <a:prstGeom prst="rect">
              <a:avLst/>
            </a:prstGeom>
          </p:spPr>
        </p:pic>
        <p:sp>
          <p:nvSpPr>
            <p:cNvPr id="13" name="Rectangle 12">
              <a:extLst>
                <a:ext uri="{FF2B5EF4-FFF2-40B4-BE49-F238E27FC236}">
                  <a16:creationId xmlns:a16="http://schemas.microsoft.com/office/drawing/2014/main" id="{93585B4D-416A-4B61-816C-713F9A0A24DA}"/>
                </a:ext>
              </a:extLst>
            </p:cNvPr>
            <p:cNvSpPr/>
            <p:nvPr/>
          </p:nvSpPr>
          <p:spPr>
            <a:xfrm>
              <a:off x="8446770" y="1577340"/>
              <a:ext cx="43434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descr="Diagram&#10;&#10;Description automatically generated">
            <a:extLst>
              <a:ext uri="{FF2B5EF4-FFF2-40B4-BE49-F238E27FC236}">
                <a16:creationId xmlns:a16="http://schemas.microsoft.com/office/drawing/2014/main" id="{CCFF2746-A0FE-41F6-BB08-3056AAE41535}"/>
              </a:ext>
            </a:extLst>
          </p:cNvPr>
          <p:cNvPicPr>
            <a:picLocks noChangeAspect="1"/>
          </p:cNvPicPr>
          <p:nvPr/>
        </p:nvPicPr>
        <p:blipFill rotWithShape="1">
          <a:blip r:embed="rId5">
            <a:extLst>
              <a:ext uri="{28A0092B-C50C-407E-A947-70E740481C1C}">
                <a14:useLocalDpi xmlns:a14="http://schemas.microsoft.com/office/drawing/2010/main" val="0"/>
              </a:ext>
            </a:extLst>
          </a:blip>
          <a:srcRect t="6873" r="42757"/>
          <a:stretch/>
        </p:blipFill>
        <p:spPr>
          <a:xfrm>
            <a:off x="7940688" y="891878"/>
            <a:ext cx="3113225" cy="2581915"/>
          </a:xfrm>
          <a:prstGeom prst="rect">
            <a:avLst/>
          </a:prstGeom>
        </p:spPr>
      </p:pic>
      <p:pic>
        <p:nvPicPr>
          <p:cNvPr id="21" name="Picture 20" descr="Diagram&#10;&#10;Description automatically generated">
            <a:extLst>
              <a:ext uri="{FF2B5EF4-FFF2-40B4-BE49-F238E27FC236}">
                <a16:creationId xmlns:a16="http://schemas.microsoft.com/office/drawing/2014/main" id="{D3DD6B42-9B02-4AF6-AD0A-C7266AEAB67E}"/>
              </a:ext>
            </a:extLst>
          </p:cNvPr>
          <p:cNvPicPr>
            <a:picLocks noChangeAspect="1"/>
          </p:cNvPicPr>
          <p:nvPr/>
        </p:nvPicPr>
        <p:blipFill rotWithShape="1">
          <a:blip r:embed="rId5">
            <a:extLst>
              <a:ext uri="{28A0092B-C50C-407E-A947-70E740481C1C}">
                <a14:useLocalDpi xmlns:a14="http://schemas.microsoft.com/office/drawing/2010/main" val="0"/>
              </a:ext>
            </a:extLst>
          </a:blip>
          <a:srcRect l="57791" r="3921" b="13724"/>
          <a:stretch/>
        </p:blipFill>
        <p:spPr>
          <a:xfrm>
            <a:off x="8456142" y="3861058"/>
            <a:ext cx="2082318" cy="2391978"/>
          </a:xfrm>
          <a:prstGeom prst="rect">
            <a:avLst/>
          </a:prstGeom>
        </p:spPr>
      </p:pic>
    </p:spTree>
    <p:extLst>
      <p:ext uri="{BB962C8B-B14F-4D97-AF65-F5344CB8AC3E}">
        <p14:creationId xmlns:p14="http://schemas.microsoft.com/office/powerpoint/2010/main" val="3619931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087500-8F75-40FD-B596-965F86706D6D}"/>
              </a:ext>
            </a:extLst>
          </p:cNvPr>
          <p:cNvGrpSpPr/>
          <p:nvPr/>
        </p:nvGrpSpPr>
        <p:grpSpPr>
          <a:xfrm>
            <a:off x="251460" y="176961"/>
            <a:ext cx="4224503" cy="1585587"/>
            <a:chOff x="955039" y="457200"/>
            <a:chExt cx="9838273" cy="3692609"/>
          </a:xfrm>
        </p:grpSpPr>
        <p:pic>
          <p:nvPicPr>
            <p:cNvPr id="6" name="Picture 5" descr="Diagram, schematic&#10;&#10;Description automatically generated">
              <a:extLst>
                <a:ext uri="{FF2B5EF4-FFF2-40B4-BE49-F238E27FC236}">
                  <a16:creationId xmlns:a16="http://schemas.microsoft.com/office/drawing/2014/main" id="{B7D456CF-FA12-44F1-A9E4-522FB84FE8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039" y="659547"/>
              <a:ext cx="9838273" cy="3490262"/>
            </a:xfrm>
            <a:prstGeom prst="rect">
              <a:avLst/>
            </a:prstGeom>
          </p:spPr>
        </p:pic>
        <p:sp>
          <p:nvSpPr>
            <p:cNvPr id="9" name="Rectangle 8">
              <a:extLst>
                <a:ext uri="{FF2B5EF4-FFF2-40B4-BE49-F238E27FC236}">
                  <a16:creationId xmlns:a16="http://schemas.microsoft.com/office/drawing/2014/main" id="{B52FE159-6186-49A3-986E-09568F88816A}"/>
                </a:ext>
              </a:extLst>
            </p:cNvPr>
            <p:cNvSpPr/>
            <p:nvPr/>
          </p:nvSpPr>
          <p:spPr>
            <a:xfrm>
              <a:off x="955039" y="457200"/>
              <a:ext cx="862331"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19</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pPr algn="ctr"/>
            <a:r>
              <a:rPr lang="en-US" sz="4000" dirty="0"/>
              <a:t>AlphaFold2</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sp>
        <p:nvSpPr>
          <p:cNvPr id="7" name="Rectangle 6">
            <a:extLst>
              <a:ext uri="{FF2B5EF4-FFF2-40B4-BE49-F238E27FC236}">
                <a16:creationId xmlns:a16="http://schemas.microsoft.com/office/drawing/2014/main" id="{586EF8EF-1536-4E5D-B00C-992F05E7B631}"/>
              </a:ext>
            </a:extLst>
          </p:cNvPr>
          <p:cNvSpPr/>
          <p:nvPr/>
        </p:nvSpPr>
        <p:spPr>
          <a:xfrm>
            <a:off x="2937511" y="263848"/>
            <a:ext cx="1538452" cy="11877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41586_2021_3819_MOESM3_ESM">
            <a:hlinkClick r:id="" action="ppaction://media"/>
            <a:extLst>
              <a:ext uri="{FF2B5EF4-FFF2-40B4-BE49-F238E27FC236}">
                <a16:creationId xmlns:a16="http://schemas.microsoft.com/office/drawing/2014/main" id="{5F0259AE-E82C-4056-A3A9-265EE8359D3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36600" y="2466649"/>
            <a:ext cx="5438423" cy="3059113"/>
          </a:xfrm>
          <a:prstGeom prst="rect">
            <a:avLst/>
          </a:prstGeom>
        </p:spPr>
      </p:pic>
      <p:pic>
        <p:nvPicPr>
          <p:cNvPr id="8" name="41586_2021_3819_MOESM4_ESM">
            <a:hlinkClick r:id="" action="ppaction://media"/>
            <a:extLst>
              <a:ext uri="{FF2B5EF4-FFF2-40B4-BE49-F238E27FC236}">
                <a16:creationId xmlns:a16="http://schemas.microsoft.com/office/drawing/2014/main" id="{E24C0238-7169-4A95-84FC-187650F5D66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999906" y="2324692"/>
            <a:ext cx="5943163" cy="3343029"/>
          </a:xfrm>
          <a:prstGeom prst="rect">
            <a:avLst/>
          </a:prstGeom>
        </p:spPr>
      </p:pic>
    </p:spTree>
    <p:extLst>
      <p:ext uri="{BB962C8B-B14F-4D97-AF65-F5344CB8AC3E}">
        <p14:creationId xmlns:p14="http://schemas.microsoft.com/office/powerpoint/2010/main" val="160225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75" fill="hold"/>
                                        <p:tgtEl>
                                          <p:spTgt spid="2"/>
                                        </p:tgtEl>
                                      </p:cBhvr>
                                    </p:cmd>
                                  </p:childTnLst>
                                </p:cTn>
                              </p:par>
                            </p:childTnLst>
                          </p:cTn>
                        </p:par>
                        <p:par>
                          <p:cTn id="7" fill="hold">
                            <p:stCondLst>
                              <p:cond delay="27875"/>
                            </p:stCondLst>
                            <p:childTnLst>
                              <p:par>
                                <p:cTn id="8" presetID="1" presetClass="mediacall" presetSubtype="0" fill="hold" nodeType="afterEffect">
                                  <p:stCondLst>
                                    <p:cond delay="0"/>
                                  </p:stCondLst>
                                  <p:childTnLst>
                                    <p:cmd type="call" cmd="playFrom(0.0)">
                                      <p:cBhvr>
                                        <p:cTn id="9" dur="278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1586_2021_3819_MOESM3_ESM">
            <a:hlinkClick r:id="" action="ppaction://media"/>
            <a:extLst>
              <a:ext uri="{FF2B5EF4-FFF2-40B4-BE49-F238E27FC236}">
                <a16:creationId xmlns:a16="http://schemas.microsoft.com/office/drawing/2014/main" id="{764C61B9-6376-40B5-84ED-C4F6344216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44193" y="2480310"/>
            <a:ext cx="6630002" cy="3729376"/>
          </a:xfrm>
          <a:prstGeom prst="rect">
            <a:avLst/>
          </a:prstGeom>
        </p:spPr>
      </p:pic>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2</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794169" y="33090"/>
            <a:ext cx="2160015" cy="707886"/>
          </a:xfrm>
          <a:prstGeom prst="rect">
            <a:avLst/>
          </a:prstGeom>
          <a:noFill/>
        </p:spPr>
        <p:txBody>
          <a:bodyPr wrap="none" rtlCol="0">
            <a:spAutoFit/>
          </a:bodyPr>
          <a:lstStyle/>
          <a:p>
            <a:r>
              <a:rPr lang="en-US" sz="4000" dirty="0"/>
              <a:t>Overview</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dirty="0" err="1"/>
              <a:t>Alphafold</a:t>
            </a:r>
            <a:endParaRPr lang="en-US" sz="1400" dirty="0"/>
          </a:p>
        </p:txBody>
      </p:sp>
      <p:sp>
        <p:nvSpPr>
          <p:cNvPr id="2" name="TextBox 1">
            <a:extLst>
              <a:ext uri="{FF2B5EF4-FFF2-40B4-BE49-F238E27FC236}">
                <a16:creationId xmlns:a16="http://schemas.microsoft.com/office/drawing/2014/main" id="{557B2BEC-6B5E-4F53-9856-F1A496EBCAFB}"/>
              </a:ext>
            </a:extLst>
          </p:cNvPr>
          <p:cNvSpPr txBox="1"/>
          <p:nvPr/>
        </p:nvSpPr>
        <p:spPr>
          <a:xfrm>
            <a:off x="937260" y="1074420"/>
            <a:ext cx="10447020" cy="51229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Introduction to the Folding Protein Problem</a:t>
            </a:r>
          </a:p>
          <a:p>
            <a:pPr marL="285750" indent="-285750">
              <a:lnSpc>
                <a:spcPct val="150000"/>
              </a:lnSpc>
              <a:buFont typeface="Arial" panose="020B0604020202020204" pitchFamily="34" charset="0"/>
              <a:buChar char="•"/>
            </a:pPr>
            <a:r>
              <a:rPr lang="en-US" sz="2000" dirty="0"/>
              <a:t>AlphaFold1 </a:t>
            </a:r>
          </a:p>
          <a:p>
            <a:pPr marL="742950" lvl="1" indent="-285750">
              <a:lnSpc>
                <a:spcPct val="150000"/>
              </a:lnSpc>
              <a:buFont typeface="Arial" panose="020B0604020202020204" pitchFamily="34" charset="0"/>
              <a:buChar char="•"/>
            </a:pPr>
            <a:r>
              <a:rPr lang="en-US" sz="2000" dirty="0"/>
              <a:t>MSA’s</a:t>
            </a:r>
          </a:p>
          <a:p>
            <a:pPr marL="742950" lvl="1" indent="-285750">
              <a:lnSpc>
                <a:spcPct val="150000"/>
              </a:lnSpc>
              <a:buFont typeface="Arial" panose="020B0604020202020204" pitchFamily="34" charset="0"/>
              <a:buChar char="•"/>
            </a:pPr>
            <a:r>
              <a:rPr lang="en-US" sz="2000" dirty="0" err="1"/>
              <a:t>Distograms</a:t>
            </a:r>
            <a:r>
              <a:rPr lang="en-US" sz="2000" dirty="0"/>
              <a:t> </a:t>
            </a:r>
          </a:p>
          <a:p>
            <a:pPr marL="285750" indent="-285750">
              <a:lnSpc>
                <a:spcPct val="150000"/>
              </a:lnSpc>
              <a:buFont typeface="Arial" panose="020B0604020202020204" pitchFamily="34" charset="0"/>
              <a:buChar char="•"/>
            </a:pPr>
            <a:r>
              <a:rPr lang="en-US" sz="2000" dirty="0"/>
              <a:t>AlphaFold2</a:t>
            </a:r>
          </a:p>
          <a:p>
            <a:pPr marL="742950" lvl="1" indent="-285750">
              <a:lnSpc>
                <a:spcPct val="150000"/>
              </a:lnSpc>
              <a:buFont typeface="Arial" panose="020B0604020202020204" pitchFamily="34" charset="0"/>
              <a:buChar char="•"/>
            </a:pPr>
            <a:r>
              <a:rPr lang="en-US" sz="2000" dirty="0"/>
              <a:t>Preprocessing</a:t>
            </a:r>
          </a:p>
          <a:p>
            <a:pPr marL="742950" lvl="1" indent="-285750">
              <a:lnSpc>
                <a:spcPct val="150000"/>
              </a:lnSpc>
              <a:buFont typeface="Arial" panose="020B0604020202020204" pitchFamily="34" charset="0"/>
              <a:buChar char="•"/>
            </a:pPr>
            <a:r>
              <a:rPr lang="en-US" sz="2000" dirty="0" err="1"/>
              <a:t>Evoformer</a:t>
            </a:r>
            <a:endParaRPr lang="en-US" sz="2000" dirty="0"/>
          </a:p>
          <a:p>
            <a:pPr marL="742950" lvl="1" indent="-285750">
              <a:lnSpc>
                <a:spcPct val="150000"/>
              </a:lnSpc>
              <a:buFont typeface="Arial" panose="020B0604020202020204" pitchFamily="34" charset="0"/>
              <a:buChar char="•"/>
            </a:pPr>
            <a:r>
              <a:rPr lang="en-US" sz="2000" dirty="0"/>
              <a:t>Structure Model</a:t>
            </a:r>
          </a:p>
          <a:p>
            <a:pPr marL="742950" lvl="1" indent="-285750">
              <a:lnSpc>
                <a:spcPct val="150000"/>
              </a:lnSpc>
              <a:buFont typeface="Arial" panose="020B0604020202020204" pitchFamily="34" charset="0"/>
              <a:buChar char="•"/>
            </a:pPr>
            <a:r>
              <a:rPr lang="en-US" sz="2000" dirty="0"/>
              <a:t>Training</a:t>
            </a:r>
          </a:p>
          <a:p>
            <a:pPr marL="285750" indent="-285750">
              <a:lnSpc>
                <a:spcPct val="150000"/>
              </a:lnSpc>
              <a:buFont typeface="Arial" panose="020B0604020202020204" pitchFamily="34" charset="0"/>
              <a:buChar char="•"/>
            </a:pPr>
            <a:r>
              <a:rPr lang="en-US" sz="2000" dirty="0"/>
              <a:t>Future Work</a:t>
            </a:r>
          </a:p>
          <a:p>
            <a:pPr marL="285750" indent="-285750">
              <a:lnSpc>
                <a:spcPct val="150000"/>
              </a:lnSpc>
              <a:buFont typeface="Arial" panose="020B0604020202020204" pitchFamily="34" charset="0"/>
              <a:buChar char="•"/>
            </a:pPr>
            <a:r>
              <a:rPr lang="en-US" sz="2000" dirty="0"/>
              <a:t>Did DeepMind Solve Proteins?</a:t>
            </a:r>
          </a:p>
        </p:txBody>
      </p:sp>
    </p:spTree>
    <p:extLst>
      <p:ext uri="{BB962C8B-B14F-4D97-AF65-F5344CB8AC3E}">
        <p14:creationId xmlns:p14="http://schemas.microsoft.com/office/powerpoint/2010/main" val="30712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20</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pPr algn="ctr"/>
            <a:r>
              <a:rPr lang="en-US" sz="4000" dirty="0"/>
              <a:t>AlphaFold2</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sp>
        <p:nvSpPr>
          <p:cNvPr id="5" name="TextBox 4">
            <a:extLst>
              <a:ext uri="{FF2B5EF4-FFF2-40B4-BE49-F238E27FC236}">
                <a16:creationId xmlns:a16="http://schemas.microsoft.com/office/drawing/2014/main" id="{12CFEB89-8725-40CE-A0F2-E4E1AE809174}"/>
              </a:ext>
            </a:extLst>
          </p:cNvPr>
          <p:cNvSpPr txBox="1"/>
          <p:nvPr/>
        </p:nvSpPr>
        <p:spPr>
          <a:xfrm>
            <a:off x="502920" y="1085850"/>
            <a:ext cx="11064240" cy="646331"/>
          </a:xfrm>
          <a:prstGeom prst="rect">
            <a:avLst/>
          </a:prstGeom>
          <a:noFill/>
        </p:spPr>
        <p:txBody>
          <a:bodyPr wrap="square" rtlCol="0">
            <a:spAutoFit/>
          </a:bodyPr>
          <a:lstStyle/>
          <a:p>
            <a:pPr algn="ctr"/>
            <a:r>
              <a:rPr lang="en-US" dirty="0"/>
              <a:t>How is the algorithm trained? Using 4 combined loss components. </a:t>
            </a:r>
            <a:r>
              <a:rPr lang="en-US" b="1" dirty="0"/>
              <a:t>FAPE (Frame Aligned Point Error)</a:t>
            </a:r>
          </a:p>
          <a:p>
            <a:pPr algn="ctr"/>
            <a:endParaRPr lang="en-US" dirty="0"/>
          </a:p>
        </p:txBody>
      </p:sp>
      <p:pic>
        <p:nvPicPr>
          <p:cNvPr id="12" name="Picture 11" descr="Graphical user interface, text, application&#10;&#10;Description automatically generated">
            <a:extLst>
              <a:ext uri="{FF2B5EF4-FFF2-40B4-BE49-F238E27FC236}">
                <a16:creationId xmlns:a16="http://schemas.microsoft.com/office/drawing/2014/main" id="{3BC97920-95B8-4F04-9933-E7B904E42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9" y="3883650"/>
            <a:ext cx="6248942" cy="2484335"/>
          </a:xfrm>
          <a:prstGeom prst="rect">
            <a:avLst/>
          </a:prstGeom>
        </p:spPr>
      </p:pic>
      <p:pic>
        <p:nvPicPr>
          <p:cNvPr id="14" name="Picture 13" descr="Text&#10;&#10;Description automatically generated">
            <a:extLst>
              <a:ext uri="{FF2B5EF4-FFF2-40B4-BE49-F238E27FC236}">
                <a16:creationId xmlns:a16="http://schemas.microsoft.com/office/drawing/2014/main" id="{B33D0127-F170-4149-B850-0C4C7DF08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2000" y="1574239"/>
            <a:ext cx="6226080" cy="2217612"/>
          </a:xfrm>
          <a:prstGeom prst="rect">
            <a:avLst/>
          </a:prstGeom>
        </p:spPr>
      </p:pic>
    </p:spTree>
    <p:extLst>
      <p:ext uri="{BB962C8B-B14F-4D97-AF65-F5344CB8AC3E}">
        <p14:creationId xmlns:p14="http://schemas.microsoft.com/office/powerpoint/2010/main" val="3364472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21</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883361" y="-48339"/>
            <a:ext cx="1981633" cy="707886"/>
          </a:xfrm>
          <a:prstGeom prst="rect">
            <a:avLst/>
          </a:prstGeom>
          <a:noFill/>
        </p:spPr>
        <p:txBody>
          <a:bodyPr wrap="none" rtlCol="0">
            <a:spAutoFit/>
          </a:bodyPr>
          <a:lstStyle/>
          <a:p>
            <a:pPr algn="ctr"/>
            <a:r>
              <a:rPr lang="en-US" sz="4000" dirty="0"/>
              <a:t>Further?</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sp>
        <p:nvSpPr>
          <p:cNvPr id="2" name="TextBox 1">
            <a:extLst>
              <a:ext uri="{FF2B5EF4-FFF2-40B4-BE49-F238E27FC236}">
                <a16:creationId xmlns:a16="http://schemas.microsoft.com/office/drawing/2014/main" id="{2180E7FD-0BC9-4BB0-95B4-4D5EFA243F1D}"/>
              </a:ext>
            </a:extLst>
          </p:cNvPr>
          <p:cNvSpPr txBox="1"/>
          <p:nvPr/>
        </p:nvSpPr>
        <p:spPr>
          <a:xfrm>
            <a:off x="388620" y="880110"/>
            <a:ext cx="11555730" cy="369332"/>
          </a:xfrm>
          <a:prstGeom prst="rect">
            <a:avLst/>
          </a:prstGeom>
          <a:noFill/>
        </p:spPr>
        <p:txBody>
          <a:bodyPr wrap="square" rtlCol="0">
            <a:spAutoFit/>
          </a:bodyPr>
          <a:lstStyle/>
          <a:p>
            <a:pPr algn="ctr"/>
            <a:r>
              <a:rPr lang="en-US" dirty="0"/>
              <a:t>Self-Distillation and Ablation Study</a:t>
            </a:r>
          </a:p>
        </p:txBody>
      </p:sp>
      <p:pic>
        <p:nvPicPr>
          <p:cNvPr id="7" name="Picture 6" descr="Chart&#10;&#10;Description automatically generated">
            <a:extLst>
              <a:ext uri="{FF2B5EF4-FFF2-40B4-BE49-F238E27FC236}">
                <a16:creationId xmlns:a16="http://schemas.microsoft.com/office/drawing/2014/main" id="{AAB406E5-EF81-4857-8C2D-D7A59D7F1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66" y="1697529"/>
            <a:ext cx="5174428" cy="3985605"/>
          </a:xfrm>
          <a:prstGeom prst="rect">
            <a:avLst/>
          </a:prstGeom>
        </p:spPr>
      </p:pic>
      <p:pic>
        <p:nvPicPr>
          <p:cNvPr id="9" name="Picture 8" descr="Chart, line chart&#10;&#10;Description automatically generated">
            <a:extLst>
              <a:ext uri="{FF2B5EF4-FFF2-40B4-BE49-F238E27FC236}">
                <a16:creationId xmlns:a16="http://schemas.microsoft.com/office/drawing/2014/main" id="{36EA852B-F152-42CF-AC57-911133741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629" y="2516749"/>
            <a:ext cx="5075360" cy="2347163"/>
          </a:xfrm>
          <a:prstGeom prst="rect">
            <a:avLst/>
          </a:prstGeom>
        </p:spPr>
      </p:pic>
    </p:spTree>
    <p:extLst>
      <p:ext uri="{BB962C8B-B14F-4D97-AF65-F5344CB8AC3E}">
        <p14:creationId xmlns:p14="http://schemas.microsoft.com/office/powerpoint/2010/main" val="1343052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22</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3123333" y="-48339"/>
            <a:ext cx="5501699" cy="707886"/>
          </a:xfrm>
          <a:prstGeom prst="rect">
            <a:avLst/>
          </a:prstGeom>
          <a:noFill/>
        </p:spPr>
        <p:txBody>
          <a:bodyPr wrap="none" rtlCol="0">
            <a:spAutoFit/>
          </a:bodyPr>
          <a:lstStyle/>
          <a:p>
            <a:pPr algn="ctr"/>
            <a:r>
              <a:rPr lang="en-US" sz="4000" dirty="0"/>
              <a:t>Is Protein Folding Solved?</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sp>
        <p:nvSpPr>
          <p:cNvPr id="2" name="TextBox 1">
            <a:extLst>
              <a:ext uri="{FF2B5EF4-FFF2-40B4-BE49-F238E27FC236}">
                <a16:creationId xmlns:a16="http://schemas.microsoft.com/office/drawing/2014/main" id="{2180E7FD-0BC9-4BB0-95B4-4D5EFA243F1D}"/>
              </a:ext>
            </a:extLst>
          </p:cNvPr>
          <p:cNvSpPr txBox="1"/>
          <p:nvPr/>
        </p:nvSpPr>
        <p:spPr>
          <a:xfrm>
            <a:off x="318135" y="891540"/>
            <a:ext cx="11555730" cy="2031325"/>
          </a:xfrm>
          <a:prstGeom prst="rect">
            <a:avLst/>
          </a:prstGeom>
          <a:noFill/>
        </p:spPr>
        <p:txBody>
          <a:bodyPr wrap="square" rtlCol="0">
            <a:spAutoFit/>
          </a:bodyPr>
          <a:lstStyle/>
          <a:p>
            <a:r>
              <a:rPr lang="en-US" dirty="0"/>
              <a:t>Bottomline: No, but great start!</a:t>
            </a:r>
          </a:p>
          <a:p>
            <a:endParaRPr lang="en-US" dirty="0"/>
          </a:p>
          <a:p>
            <a:r>
              <a:rPr lang="en-US" dirty="0" err="1"/>
              <a:t>AlphaFold’s</a:t>
            </a:r>
            <a:r>
              <a:rPr lang="en-US" dirty="0"/>
              <a:t> accuracy is not quite perfect. </a:t>
            </a:r>
          </a:p>
          <a:p>
            <a:endParaRPr lang="en-US" dirty="0"/>
          </a:p>
          <a:p>
            <a:r>
              <a:rPr lang="en-US" dirty="0"/>
              <a:t>Many interactions between complex protein structures not handled by </a:t>
            </a:r>
            <a:r>
              <a:rPr lang="en-US" dirty="0" err="1"/>
              <a:t>AlphaFold</a:t>
            </a:r>
            <a:endParaRPr lang="en-US" dirty="0"/>
          </a:p>
          <a:p>
            <a:endParaRPr lang="en-US" dirty="0"/>
          </a:p>
          <a:p>
            <a:r>
              <a:rPr lang="en-US" dirty="0"/>
              <a:t>Generalization?</a:t>
            </a:r>
          </a:p>
        </p:txBody>
      </p:sp>
      <p:pic>
        <p:nvPicPr>
          <p:cNvPr id="6" name="Picture 5" descr="A picture containing swimming, ocean floor&#10;&#10;Description automatically generated">
            <a:extLst>
              <a:ext uri="{FF2B5EF4-FFF2-40B4-BE49-F238E27FC236}">
                <a16:creationId xmlns:a16="http://schemas.microsoft.com/office/drawing/2014/main" id="{2477426B-A06A-4B22-8DEE-1367C752B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991" y="2922865"/>
            <a:ext cx="3246479" cy="3114945"/>
          </a:xfrm>
          <a:prstGeom prst="rect">
            <a:avLst/>
          </a:prstGeom>
        </p:spPr>
      </p:pic>
    </p:spTree>
    <p:extLst>
      <p:ext uri="{BB962C8B-B14F-4D97-AF65-F5344CB8AC3E}">
        <p14:creationId xmlns:p14="http://schemas.microsoft.com/office/powerpoint/2010/main" val="131581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23</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24282" y="2721114"/>
            <a:ext cx="2499787" cy="707886"/>
          </a:xfrm>
          <a:prstGeom prst="rect">
            <a:avLst/>
          </a:prstGeom>
          <a:noFill/>
        </p:spPr>
        <p:txBody>
          <a:bodyPr wrap="none" rtlCol="0">
            <a:spAutoFit/>
          </a:bodyPr>
          <a:lstStyle/>
          <a:p>
            <a:pPr algn="ctr"/>
            <a:r>
              <a:rPr lang="en-US" sz="4000" dirty="0"/>
              <a:t>Thank you!</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spTree>
    <p:extLst>
      <p:ext uri="{BB962C8B-B14F-4D97-AF65-F5344CB8AC3E}">
        <p14:creationId xmlns:p14="http://schemas.microsoft.com/office/powerpoint/2010/main" val="2421784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7859485" y="634946"/>
            <a:ext cx="3690257"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What are Proteins?</a:t>
            </a:r>
          </a:p>
        </p:txBody>
      </p:sp>
      <p:pic>
        <p:nvPicPr>
          <p:cNvPr id="2050" name="Picture 2" descr="Protein vs Virus vs Bacteria size chart | Clean Home, Healthy Family">
            <a:extLst>
              <a:ext uri="{FF2B5EF4-FFF2-40B4-BE49-F238E27FC236}">
                <a16:creationId xmlns:a16="http://schemas.microsoft.com/office/drawing/2014/main" id="{0E40E0E5-2C22-4A6B-9716-A8D41AE33E8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999" y="1353902"/>
            <a:ext cx="6909801" cy="388676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76ADB4E-48DD-4264-B015-1254FC04027B}"/>
              </a:ext>
            </a:extLst>
          </p:cNvPr>
          <p:cNvSpPr txBox="1"/>
          <p:nvPr/>
        </p:nvSpPr>
        <p:spPr>
          <a:xfrm>
            <a:off x="7859485" y="2198914"/>
            <a:ext cx="3690257" cy="3670180"/>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sz="1700">
                <a:solidFill>
                  <a:schemeClr val="tx1">
                    <a:lumMod val="75000"/>
                    <a:lumOff val="25000"/>
                  </a:schemeClr>
                </a:solidFill>
              </a:rPr>
              <a:t>Carry out all important functions in the body</a:t>
            </a:r>
          </a:p>
          <a:p>
            <a:pPr marL="742950" lvl="1" indent="-285750" defTabSz="914400">
              <a:lnSpc>
                <a:spcPct val="90000"/>
              </a:lnSpc>
              <a:spcAft>
                <a:spcPts val="600"/>
              </a:spcAft>
              <a:buClr>
                <a:schemeClr val="accent1"/>
              </a:buClr>
              <a:buFont typeface="Calibri" panose="020F0502020204030204" pitchFamily="34" charset="0"/>
              <a:buChar char="•"/>
            </a:pPr>
            <a:r>
              <a:rPr lang="en-US" sz="1700">
                <a:solidFill>
                  <a:schemeClr val="tx1">
                    <a:lumMod val="75000"/>
                    <a:lumOff val="25000"/>
                  </a:schemeClr>
                </a:solidFill>
              </a:rPr>
              <a:t>Digest Food</a:t>
            </a:r>
          </a:p>
          <a:p>
            <a:pPr marL="742950" lvl="1" indent="-285750" defTabSz="914400">
              <a:lnSpc>
                <a:spcPct val="90000"/>
              </a:lnSpc>
              <a:spcAft>
                <a:spcPts val="600"/>
              </a:spcAft>
              <a:buClr>
                <a:schemeClr val="accent1"/>
              </a:buClr>
              <a:buFont typeface="Calibri" panose="020F0502020204030204" pitchFamily="34" charset="0"/>
              <a:buChar char="•"/>
            </a:pPr>
            <a:r>
              <a:rPr lang="en-US" sz="1700">
                <a:solidFill>
                  <a:schemeClr val="tx1">
                    <a:lumMod val="75000"/>
                    <a:lumOff val="25000"/>
                  </a:schemeClr>
                </a:solidFill>
              </a:rPr>
              <a:t>Contract Muscles </a:t>
            </a:r>
          </a:p>
          <a:p>
            <a:pPr marL="742950" lvl="1" indent="-285750" defTabSz="914400">
              <a:lnSpc>
                <a:spcPct val="90000"/>
              </a:lnSpc>
              <a:spcAft>
                <a:spcPts val="600"/>
              </a:spcAft>
              <a:buClr>
                <a:schemeClr val="accent1"/>
              </a:buClr>
              <a:buFont typeface="Calibri" panose="020F0502020204030204" pitchFamily="34" charset="0"/>
              <a:buChar char="•"/>
            </a:pPr>
            <a:r>
              <a:rPr lang="en-US" sz="1700">
                <a:solidFill>
                  <a:schemeClr val="tx1">
                    <a:lumMod val="75000"/>
                    <a:lumOff val="25000"/>
                  </a:schemeClr>
                </a:solidFill>
              </a:rPr>
              <a:t>Fire Neurons </a:t>
            </a:r>
          </a:p>
          <a:p>
            <a:pPr marL="742950" lvl="1" indent="-285750" defTabSz="914400">
              <a:lnSpc>
                <a:spcPct val="90000"/>
              </a:lnSpc>
              <a:spcAft>
                <a:spcPts val="600"/>
              </a:spcAft>
              <a:buClr>
                <a:schemeClr val="accent1"/>
              </a:buClr>
              <a:buFont typeface="Calibri" panose="020F0502020204030204" pitchFamily="34" charset="0"/>
              <a:buChar char="•"/>
            </a:pPr>
            <a:r>
              <a:rPr lang="en-US" sz="1700">
                <a:solidFill>
                  <a:schemeClr val="tx1">
                    <a:lumMod val="75000"/>
                    <a:lumOff val="25000"/>
                  </a:schemeClr>
                </a:solidFill>
              </a:rPr>
              <a:t>Power the Immune System</a:t>
            </a:r>
          </a:p>
          <a:p>
            <a:pPr marL="285750" indent="-285750" defTabSz="914400">
              <a:lnSpc>
                <a:spcPct val="90000"/>
              </a:lnSpc>
              <a:spcAft>
                <a:spcPts val="600"/>
              </a:spcAft>
              <a:buClr>
                <a:schemeClr val="accent1"/>
              </a:buClr>
              <a:buFont typeface="Calibri" panose="020F0502020204030204" pitchFamily="34" charset="0"/>
              <a:buChar char="•"/>
            </a:pPr>
            <a:r>
              <a:rPr lang="en-US" sz="1700">
                <a:solidFill>
                  <a:schemeClr val="tx1">
                    <a:lumMod val="75000"/>
                    <a:lumOff val="25000"/>
                  </a:schemeClr>
                </a:solidFill>
              </a:rPr>
              <a:t>“(Almost) Everything in Biology Occurs because of Proteins” – David Baker</a:t>
            </a:r>
          </a:p>
          <a:p>
            <a:pPr marL="285750" indent="-285750" defTabSz="914400">
              <a:lnSpc>
                <a:spcPct val="90000"/>
              </a:lnSpc>
              <a:spcAft>
                <a:spcPts val="600"/>
              </a:spcAft>
              <a:buClr>
                <a:schemeClr val="accent1"/>
              </a:buClr>
              <a:buFont typeface="Calibri" panose="020F0502020204030204" pitchFamily="34" charset="0"/>
              <a:buChar char="•"/>
            </a:pPr>
            <a:r>
              <a:rPr lang="en-US" sz="1700">
                <a:solidFill>
                  <a:schemeClr val="tx1">
                    <a:lumMod val="75000"/>
                    <a:lumOff val="25000"/>
                  </a:schemeClr>
                </a:solidFill>
              </a:rPr>
              <a:t>Roughly speaking, proteins are around 3-6 nm in diameter, which significantly varies protein to protein.</a:t>
            </a:r>
          </a:p>
        </p:txBody>
      </p:sp>
      <p:sp>
        <p:nvSpPr>
          <p:cNvPr id="81" name="Rectangle 80">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Alphafold</a:t>
            </a:r>
          </a:p>
        </p:txBody>
      </p:sp>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A39AD06-24D5-4BD7-A5D9-D7D60C888695}" type="slidenum">
              <a:rPr lang="en-US" smtClean="0"/>
              <a:pPr defTabSz="914400">
                <a:spcAft>
                  <a:spcPts val="600"/>
                </a:spcAft>
              </a:pPr>
              <a:t>3</a:t>
            </a:fld>
            <a:endParaRPr lang="en-US"/>
          </a:p>
        </p:txBody>
      </p:sp>
      <p:sp>
        <p:nvSpPr>
          <p:cNvPr id="7" name="TextBox 6">
            <a:extLst>
              <a:ext uri="{FF2B5EF4-FFF2-40B4-BE49-F238E27FC236}">
                <a16:creationId xmlns:a16="http://schemas.microsoft.com/office/drawing/2014/main" id="{97CA1BC6-80B5-4801-B63B-4B6DBE4E2CEE}"/>
              </a:ext>
            </a:extLst>
          </p:cNvPr>
          <p:cNvSpPr txBox="1"/>
          <p:nvPr/>
        </p:nvSpPr>
        <p:spPr>
          <a:xfrm>
            <a:off x="0" y="6104640"/>
            <a:ext cx="6768199" cy="246221"/>
          </a:xfrm>
          <a:prstGeom prst="rect">
            <a:avLst/>
          </a:prstGeom>
          <a:noFill/>
        </p:spPr>
        <p:txBody>
          <a:bodyPr wrap="none" rtlCol="0">
            <a:spAutoFit/>
          </a:bodyPr>
          <a:lstStyle/>
          <a:p>
            <a:r>
              <a:rPr lang="en-US" sz="1000" dirty="0"/>
              <a:t>Image Source: https://cleanhomehealthyfamily.wordpress.com/norwex-demonstration/protein-vs-virus-vs-bacteria-size-chart/</a:t>
            </a:r>
          </a:p>
        </p:txBody>
      </p:sp>
    </p:spTree>
    <p:extLst>
      <p:ext uri="{BB962C8B-B14F-4D97-AF65-F5344CB8AC3E}">
        <p14:creationId xmlns:p14="http://schemas.microsoft.com/office/powerpoint/2010/main" val="2513495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4</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3050230" y="33091"/>
            <a:ext cx="6091539" cy="707886"/>
          </a:xfrm>
          <a:prstGeom prst="rect">
            <a:avLst/>
          </a:prstGeom>
          <a:noFill/>
        </p:spPr>
        <p:txBody>
          <a:bodyPr wrap="none" rtlCol="0">
            <a:spAutoFit/>
          </a:bodyPr>
          <a:lstStyle/>
          <a:p>
            <a:r>
              <a:rPr lang="en-US" sz="4000"/>
              <a:t>The Protein Folding Problem</a:t>
            </a:r>
            <a:endParaRPr lang="en-US" sz="4000" dirty="0"/>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sp>
        <p:nvSpPr>
          <p:cNvPr id="6" name="TextBox 5">
            <a:extLst>
              <a:ext uri="{FF2B5EF4-FFF2-40B4-BE49-F238E27FC236}">
                <a16:creationId xmlns:a16="http://schemas.microsoft.com/office/drawing/2014/main" id="{D76ADB4E-48DD-4264-B015-1254FC04027B}"/>
              </a:ext>
            </a:extLst>
          </p:cNvPr>
          <p:cNvSpPr txBox="1"/>
          <p:nvPr/>
        </p:nvSpPr>
        <p:spPr>
          <a:xfrm>
            <a:off x="605790" y="1200150"/>
            <a:ext cx="11041380" cy="5386090"/>
          </a:xfrm>
          <a:prstGeom prst="rect">
            <a:avLst/>
          </a:prstGeom>
          <a:noFill/>
        </p:spPr>
        <p:txBody>
          <a:bodyPr wrap="square" rtlCol="0">
            <a:spAutoFit/>
          </a:bodyPr>
          <a:lstStyle/>
          <a:p>
            <a:pPr marL="285750" indent="-285750" algn="just">
              <a:buFont typeface="Arial" panose="020B0604020202020204" pitchFamily="34" charset="0"/>
              <a:buChar char="•"/>
            </a:pPr>
            <a:r>
              <a:rPr lang="en-US" dirty="0"/>
              <a:t>In 1972, Christian Anfinsen (Nobel Laureate - Chemistry)</a:t>
            </a:r>
          </a:p>
          <a:p>
            <a:pPr marL="742950" lvl="1" indent="-285750" algn="just">
              <a:buFont typeface="Arial" panose="020B0604020202020204" pitchFamily="34" charset="0"/>
              <a:buChar char="•"/>
            </a:pPr>
            <a:r>
              <a:rPr lang="en-US" dirty="0"/>
              <a:t>“…a protein’s amino acid sequence should fully determine its structure.”</a:t>
            </a:r>
          </a:p>
          <a:p>
            <a:pPr marL="285750" indent="-285750" algn="just">
              <a:buFont typeface="Arial" panose="020B0604020202020204" pitchFamily="34" charset="0"/>
              <a:buChar char="•"/>
            </a:pPr>
            <a:r>
              <a:rPr lang="en-US" dirty="0"/>
              <a:t>Sparked 50 years of trying to predict the 3D structure from the amino acid sequence.</a:t>
            </a:r>
          </a:p>
          <a:p>
            <a:pPr marL="285750" indent="-285750" algn="just">
              <a:buFont typeface="Arial" panose="020B0604020202020204" pitchFamily="34" charset="0"/>
              <a:buChar char="•"/>
            </a:pPr>
            <a:r>
              <a:rPr lang="en-US" dirty="0"/>
              <a:t>In 1969, Cyrus Levinthal postulated that it would take longer than the age of the universe to brute force the complexity of all 3D structures of the proteins.</a:t>
            </a:r>
          </a:p>
          <a:p>
            <a:pPr marL="742950" lvl="1" indent="-285750" algn="just">
              <a:buFont typeface="Arial" panose="020B0604020202020204" pitchFamily="34" charset="0"/>
              <a:buChar char="•"/>
            </a:pPr>
            <a:r>
              <a:rPr lang="en-US" dirty="0"/>
              <a:t>Led to Levinthal’s Paradox, since protein structures fold spontaneously in natures almost instantaneously creating a conflicting dichotomy.</a:t>
            </a:r>
          </a:p>
          <a:p>
            <a:pPr marL="285750" indent="-285750" algn="just">
              <a:buFont typeface="Arial" panose="020B0604020202020204" pitchFamily="34" charset="0"/>
              <a:buChar char="•"/>
            </a:pPr>
            <a:r>
              <a:rPr lang="en-US" dirty="0"/>
              <a:t>Led to the notion that nature must be using predictable folding patterns to arrive at the native state of a protein so reliably and rapidly.</a:t>
            </a:r>
          </a:p>
          <a:p>
            <a:pPr marL="285750" indent="-285750">
              <a:buFont typeface="Arial" panose="020B0604020202020204" pitchFamily="34" charset="0"/>
              <a:buChar char="•"/>
            </a:pPr>
            <a:r>
              <a:rPr lang="en-US" dirty="0"/>
              <a:t>Previous computational methods were not practical enough to be </a:t>
            </a:r>
          </a:p>
          <a:p>
            <a:r>
              <a:rPr lang="en-US" dirty="0"/>
              <a:t>     clinically relevant. </a:t>
            </a:r>
          </a:p>
          <a:p>
            <a:endParaRPr lang="en-US" sz="600" dirty="0"/>
          </a:p>
          <a:p>
            <a:r>
              <a:rPr lang="en-US" u="sng" dirty="0"/>
              <a:t>Data Availability</a:t>
            </a:r>
            <a:endParaRPr lang="en-US" dirty="0"/>
          </a:p>
          <a:p>
            <a:pPr marL="285750" indent="-285750" algn="just">
              <a:buFont typeface="Arial" panose="020B0604020202020204" pitchFamily="34" charset="0"/>
              <a:buChar char="•"/>
            </a:pPr>
            <a:r>
              <a:rPr lang="en-US" dirty="0"/>
              <a:t>Worldwide Protein Data Bank (PDB)</a:t>
            </a:r>
          </a:p>
          <a:p>
            <a:pPr marL="285750" indent="-285750" algn="just">
              <a:buFont typeface="Arial" panose="020B0604020202020204" pitchFamily="34" charset="0"/>
              <a:buChar char="•"/>
            </a:pPr>
            <a:r>
              <a:rPr lang="en-US" dirty="0"/>
              <a:t>All known protein structures using X-Ray Crystallography </a:t>
            </a:r>
          </a:p>
          <a:p>
            <a:pPr algn="just"/>
            <a:r>
              <a:rPr lang="en-US" dirty="0"/>
              <a:t>      (~$12,000 for single protein run) with highly specialized</a:t>
            </a:r>
          </a:p>
          <a:p>
            <a:pPr algn="just"/>
            <a:r>
              <a:rPr lang="en-US" dirty="0"/>
              <a:t>      scientists to analyze the anatomic and molecular structures. </a:t>
            </a:r>
          </a:p>
          <a:p>
            <a:pPr marL="285750" indent="-285750">
              <a:buFont typeface="Arial" panose="020B0604020202020204" pitchFamily="34" charset="0"/>
              <a:buChar char="•"/>
            </a:pPr>
            <a:endParaRPr lang="en-US" sz="600" dirty="0"/>
          </a:p>
          <a:p>
            <a:r>
              <a:rPr lang="en-US" u="sng" dirty="0"/>
              <a:t>CASP13 and CASP14 Competitions</a:t>
            </a:r>
          </a:p>
          <a:p>
            <a:pPr marL="285750" indent="-285750">
              <a:buFont typeface="Arial" panose="020B0604020202020204" pitchFamily="34" charset="0"/>
              <a:buChar char="•"/>
            </a:pPr>
            <a:endParaRPr lang="en-US" dirty="0"/>
          </a:p>
        </p:txBody>
      </p:sp>
      <p:pic>
        <p:nvPicPr>
          <p:cNvPr id="5" name="Picture 4" descr="Chart, bar chart&#10;&#10;Description automatically generated">
            <a:extLst>
              <a:ext uri="{FF2B5EF4-FFF2-40B4-BE49-F238E27FC236}">
                <a16:creationId xmlns:a16="http://schemas.microsoft.com/office/drawing/2014/main" id="{5B8CD9A6-7D99-44B4-AA4E-E559CE9AC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140" y="3669786"/>
            <a:ext cx="4432542" cy="2560412"/>
          </a:xfrm>
          <a:prstGeom prst="rect">
            <a:avLst/>
          </a:prstGeom>
        </p:spPr>
      </p:pic>
    </p:spTree>
    <p:extLst>
      <p:ext uri="{BB962C8B-B14F-4D97-AF65-F5344CB8AC3E}">
        <p14:creationId xmlns:p14="http://schemas.microsoft.com/office/powerpoint/2010/main" val="3503635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5</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r>
              <a:rPr lang="en-US" sz="4000" dirty="0"/>
              <a:t>AlphaFold1</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pic>
        <p:nvPicPr>
          <p:cNvPr id="5" name="Picture 4" descr="Graphical user interface, application&#10;&#10;Description automatically generated">
            <a:extLst>
              <a:ext uri="{FF2B5EF4-FFF2-40B4-BE49-F238E27FC236}">
                <a16:creationId xmlns:a16="http://schemas.microsoft.com/office/drawing/2014/main" id="{5AB7CA36-9C9B-4E92-8C56-9BC29648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08" y="321647"/>
            <a:ext cx="3730132" cy="5682350"/>
          </a:xfrm>
          <a:prstGeom prst="rect">
            <a:avLst/>
          </a:prstGeom>
        </p:spPr>
      </p:pic>
      <p:sp>
        <p:nvSpPr>
          <p:cNvPr id="7" name="TextBox 6">
            <a:extLst>
              <a:ext uri="{FF2B5EF4-FFF2-40B4-BE49-F238E27FC236}">
                <a16:creationId xmlns:a16="http://schemas.microsoft.com/office/drawing/2014/main" id="{887E2459-8964-4CBD-B4B7-8C56D54AED60}"/>
              </a:ext>
            </a:extLst>
          </p:cNvPr>
          <p:cNvSpPr txBox="1"/>
          <p:nvPr/>
        </p:nvSpPr>
        <p:spPr>
          <a:xfrm>
            <a:off x="4610336" y="948690"/>
            <a:ext cx="7368304" cy="3970318"/>
          </a:xfrm>
          <a:prstGeom prst="rect">
            <a:avLst/>
          </a:prstGeom>
          <a:noFill/>
        </p:spPr>
        <p:txBody>
          <a:bodyPr wrap="square" rtlCol="0">
            <a:spAutoFit/>
          </a:bodyPr>
          <a:lstStyle/>
          <a:p>
            <a:r>
              <a:rPr lang="en-US" dirty="0"/>
              <a:t>What is a </a:t>
            </a:r>
            <a:r>
              <a:rPr lang="en-US" b="1" dirty="0"/>
              <a:t>Multiple Sequence Alignment (MSA)</a:t>
            </a:r>
            <a:r>
              <a:rPr lang="en-US" dirty="0"/>
              <a:t>?</a:t>
            </a:r>
          </a:p>
          <a:p>
            <a:pPr marL="742950" lvl="1" indent="-285750">
              <a:buFont typeface="Arial" panose="020B0604020202020204" pitchFamily="34" charset="0"/>
              <a:buChar char="•"/>
            </a:pPr>
            <a:r>
              <a:rPr lang="en-US" u="sng" dirty="0"/>
              <a:t>Observation</a:t>
            </a:r>
            <a:r>
              <a:rPr lang="en-US" dirty="0"/>
              <a:t>: when studying different evolutionary lines of organisms, scientists know that the 3D structure of proteins are much more stable over time than the genetic sequence that encodes that protein.</a:t>
            </a:r>
          </a:p>
          <a:p>
            <a:pPr marL="742950" lvl="1" indent="-285750">
              <a:buFont typeface="Arial" panose="020B0604020202020204" pitchFamily="34" charset="0"/>
              <a:buChar char="•"/>
            </a:pPr>
            <a:r>
              <a:rPr lang="en-US" dirty="0"/>
              <a:t>Mutations to the genetic sequence are quite common in nature but changes in structure are much rarer. </a:t>
            </a:r>
          </a:p>
          <a:p>
            <a:pPr marL="742950" lvl="1" indent="-285750">
              <a:buFont typeface="Arial" panose="020B0604020202020204" pitchFamily="34" charset="0"/>
              <a:buChar char="•"/>
            </a:pPr>
            <a:r>
              <a:rPr lang="en-US" dirty="0"/>
              <a:t>Proteins need to keep carrying out the same functions over the course of evolution.</a:t>
            </a:r>
          </a:p>
          <a:p>
            <a:pPr marL="742950" lvl="1" indent="-285750">
              <a:buFont typeface="Arial" panose="020B0604020202020204" pitchFamily="34" charset="0"/>
              <a:buChar char="•"/>
            </a:pPr>
            <a:r>
              <a:rPr lang="en-US" dirty="0"/>
              <a:t>The genetic mutations that survive are the ones that do not change the protein structure. </a:t>
            </a:r>
          </a:p>
          <a:p>
            <a:pPr marL="742950" lvl="1" indent="-285750">
              <a:buFont typeface="Arial" panose="020B0604020202020204" pitchFamily="34" charset="0"/>
              <a:buChar char="•"/>
            </a:pPr>
            <a:r>
              <a:rPr lang="en-US" dirty="0"/>
              <a:t>Thus, a sequence is run through a database of known structures from evolutionary lines to predict what the protein might be for correct structure. </a:t>
            </a:r>
          </a:p>
        </p:txBody>
      </p:sp>
    </p:spTree>
    <p:extLst>
      <p:ext uri="{BB962C8B-B14F-4D97-AF65-F5344CB8AC3E}">
        <p14:creationId xmlns:p14="http://schemas.microsoft.com/office/powerpoint/2010/main" val="3759427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6</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r>
              <a:rPr lang="en-US" sz="4000" dirty="0"/>
              <a:t>AlphaFold1</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pic>
        <p:nvPicPr>
          <p:cNvPr id="5" name="Picture 4" descr="Graphical user interface, application&#10;&#10;Description automatically generated">
            <a:extLst>
              <a:ext uri="{FF2B5EF4-FFF2-40B4-BE49-F238E27FC236}">
                <a16:creationId xmlns:a16="http://schemas.microsoft.com/office/drawing/2014/main" id="{5AB7CA36-9C9B-4E92-8C56-9BC29648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08" y="321647"/>
            <a:ext cx="3730132" cy="5682350"/>
          </a:xfrm>
          <a:prstGeom prst="rect">
            <a:avLst/>
          </a:prstGeom>
        </p:spPr>
      </p:pic>
      <p:sp>
        <p:nvSpPr>
          <p:cNvPr id="7" name="TextBox 6">
            <a:extLst>
              <a:ext uri="{FF2B5EF4-FFF2-40B4-BE49-F238E27FC236}">
                <a16:creationId xmlns:a16="http://schemas.microsoft.com/office/drawing/2014/main" id="{887E2459-8964-4CBD-B4B7-8C56D54AED60}"/>
              </a:ext>
            </a:extLst>
          </p:cNvPr>
          <p:cNvSpPr txBox="1"/>
          <p:nvPr/>
        </p:nvSpPr>
        <p:spPr>
          <a:xfrm>
            <a:off x="4610336" y="948690"/>
            <a:ext cx="7368304" cy="3970318"/>
          </a:xfrm>
          <a:prstGeom prst="rect">
            <a:avLst/>
          </a:prstGeom>
          <a:noFill/>
        </p:spPr>
        <p:txBody>
          <a:bodyPr wrap="square" rtlCol="0">
            <a:spAutoFit/>
          </a:bodyPr>
          <a:lstStyle/>
          <a:p>
            <a:r>
              <a:rPr lang="en-US" dirty="0"/>
              <a:t>What is a </a:t>
            </a:r>
            <a:r>
              <a:rPr lang="en-US" b="1" dirty="0"/>
              <a:t>Multiple Sequence Alignment (MSA)</a:t>
            </a:r>
            <a:r>
              <a:rPr lang="en-US" dirty="0"/>
              <a:t>?</a:t>
            </a:r>
          </a:p>
          <a:p>
            <a:pPr marL="742950" lvl="1" indent="-285750">
              <a:buFont typeface="Arial" panose="020B0604020202020204" pitchFamily="34" charset="0"/>
              <a:buChar char="•"/>
            </a:pPr>
            <a:r>
              <a:rPr lang="en-US" u="sng" dirty="0"/>
              <a:t>Observation</a:t>
            </a:r>
            <a:r>
              <a:rPr lang="en-US" dirty="0"/>
              <a:t>: when studying different evolutionary lines of organisms, scientists know that the 3D structure of proteins are much more stable over time than the genetic sequence that encodes that protein.</a:t>
            </a:r>
          </a:p>
          <a:p>
            <a:pPr marL="742950" lvl="1" indent="-285750">
              <a:buFont typeface="Arial" panose="020B0604020202020204" pitchFamily="34" charset="0"/>
              <a:buChar char="•"/>
            </a:pPr>
            <a:r>
              <a:rPr lang="en-US" dirty="0"/>
              <a:t>Mutations to the genetic sequence are quite common in nature but changes in structure are much rarer. </a:t>
            </a:r>
          </a:p>
          <a:p>
            <a:pPr marL="742950" lvl="1" indent="-285750">
              <a:buFont typeface="Arial" panose="020B0604020202020204" pitchFamily="34" charset="0"/>
              <a:buChar char="•"/>
            </a:pPr>
            <a:r>
              <a:rPr lang="en-US" dirty="0"/>
              <a:t>Proteins need to keep carrying out the same functions over the course of evolution.</a:t>
            </a:r>
          </a:p>
          <a:p>
            <a:pPr marL="742950" lvl="1" indent="-285750">
              <a:buFont typeface="Arial" panose="020B0604020202020204" pitchFamily="34" charset="0"/>
              <a:buChar char="•"/>
            </a:pPr>
            <a:r>
              <a:rPr lang="en-US" dirty="0"/>
              <a:t>The genetic mutations that survive are the ones that do not change the protein structure. </a:t>
            </a:r>
          </a:p>
          <a:p>
            <a:pPr marL="742950" lvl="1" indent="-285750">
              <a:buFont typeface="Arial" panose="020B0604020202020204" pitchFamily="34" charset="0"/>
              <a:buChar char="•"/>
            </a:pPr>
            <a:r>
              <a:rPr lang="en-US" dirty="0"/>
              <a:t>Thus, a sequence is run through a database of known structures from evolutionary lines to predict what the protein might be for correct structure. </a:t>
            </a:r>
          </a:p>
        </p:txBody>
      </p:sp>
      <p:sp>
        <p:nvSpPr>
          <p:cNvPr id="2" name="TextBox 1">
            <a:extLst>
              <a:ext uri="{FF2B5EF4-FFF2-40B4-BE49-F238E27FC236}">
                <a16:creationId xmlns:a16="http://schemas.microsoft.com/office/drawing/2014/main" id="{0C15AE4C-CC8E-4D52-AB99-4EBC33BF09B8}"/>
              </a:ext>
            </a:extLst>
          </p:cNvPr>
          <p:cNvSpPr txBox="1"/>
          <p:nvPr/>
        </p:nvSpPr>
        <p:spPr>
          <a:xfrm>
            <a:off x="4610336" y="5337810"/>
            <a:ext cx="5860707" cy="369332"/>
          </a:xfrm>
          <a:prstGeom prst="rect">
            <a:avLst/>
          </a:prstGeom>
          <a:noFill/>
        </p:spPr>
        <p:txBody>
          <a:bodyPr wrap="none" rtlCol="0">
            <a:spAutoFit/>
          </a:bodyPr>
          <a:lstStyle/>
          <a:p>
            <a:r>
              <a:rPr lang="en-US" i="1" dirty="0"/>
              <a:t>Why not just use the sequence data to 3D protein structure?</a:t>
            </a:r>
          </a:p>
        </p:txBody>
      </p:sp>
    </p:spTree>
    <p:extLst>
      <p:ext uri="{BB962C8B-B14F-4D97-AF65-F5344CB8AC3E}">
        <p14:creationId xmlns:p14="http://schemas.microsoft.com/office/powerpoint/2010/main" val="427304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7</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r>
              <a:rPr lang="en-US" sz="4000" dirty="0"/>
              <a:t>AlphaFold1</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pic>
        <p:nvPicPr>
          <p:cNvPr id="5" name="Picture 4" descr="Graphical user interface, application&#10;&#10;Description automatically generated">
            <a:extLst>
              <a:ext uri="{FF2B5EF4-FFF2-40B4-BE49-F238E27FC236}">
                <a16:creationId xmlns:a16="http://schemas.microsoft.com/office/drawing/2014/main" id="{5AB7CA36-9C9B-4E92-8C56-9BC29648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08" y="321647"/>
            <a:ext cx="3730132" cy="5682350"/>
          </a:xfrm>
          <a:prstGeom prst="rect">
            <a:avLst/>
          </a:prstGeom>
        </p:spPr>
      </p:pic>
      <p:sp>
        <p:nvSpPr>
          <p:cNvPr id="7" name="TextBox 6">
            <a:extLst>
              <a:ext uri="{FF2B5EF4-FFF2-40B4-BE49-F238E27FC236}">
                <a16:creationId xmlns:a16="http://schemas.microsoft.com/office/drawing/2014/main" id="{887E2459-8964-4CBD-B4B7-8C56D54AED60}"/>
              </a:ext>
            </a:extLst>
          </p:cNvPr>
          <p:cNvSpPr txBox="1"/>
          <p:nvPr/>
        </p:nvSpPr>
        <p:spPr>
          <a:xfrm>
            <a:off x="4610336" y="948690"/>
            <a:ext cx="7368304" cy="1477328"/>
          </a:xfrm>
          <a:prstGeom prst="rect">
            <a:avLst/>
          </a:prstGeom>
          <a:noFill/>
        </p:spPr>
        <p:txBody>
          <a:bodyPr wrap="square" rtlCol="0">
            <a:spAutoFit/>
          </a:bodyPr>
          <a:lstStyle/>
          <a:p>
            <a:r>
              <a:rPr lang="en-US" dirty="0"/>
              <a:t>What is a </a:t>
            </a:r>
            <a:r>
              <a:rPr lang="en-US" b="1" dirty="0" err="1"/>
              <a:t>Distogram</a:t>
            </a:r>
            <a:r>
              <a:rPr lang="en-US" dirty="0"/>
              <a:t>?</a:t>
            </a:r>
          </a:p>
          <a:p>
            <a:pPr marL="742950" lvl="1" indent="-285750">
              <a:buFont typeface="Arial" panose="020B0604020202020204" pitchFamily="34" charset="0"/>
              <a:buChar char="•"/>
            </a:pPr>
            <a:r>
              <a:rPr lang="en-US" dirty="0"/>
              <a:t>2D array of distances between ever pair of residues in the protein.</a:t>
            </a:r>
          </a:p>
          <a:p>
            <a:pPr marL="742950" lvl="1" indent="-285750">
              <a:buFont typeface="Arial" panose="020B0604020202020204" pitchFamily="34" charset="0"/>
              <a:buChar char="•"/>
            </a:pPr>
            <a:r>
              <a:rPr lang="en-US" dirty="0"/>
              <a:t>Row[</a:t>
            </a:r>
            <a:r>
              <a:rPr lang="en-US" dirty="0" err="1"/>
              <a:t>i</a:t>
            </a:r>
            <a:r>
              <a:rPr lang="en-US" dirty="0"/>
              <a:t>], Col[j] will represent the distance between amino acid pairs.</a:t>
            </a:r>
          </a:p>
          <a:p>
            <a:pPr marL="742950" lvl="1" indent="-285750">
              <a:buFont typeface="Arial" panose="020B0604020202020204" pitchFamily="34" charset="0"/>
              <a:buChar char="•"/>
            </a:pPr>
            <a:r>
              <a:rPr lang="en-US" dirty="0"/>
              <a:t>Thus, </a:t>
            </a:r>
            <a:r>
              <a:rPr lang="en-US" dirty="0" err="1"/>
              <a:t>distograms</a:t>
            </a:r>
            <a:r>
              <a:rPr lang="en-US" dirty="0"/>
              <a:t> are 2D projections of the 3D structures.</a:t>
            </a:r>
          </a:p>
          <a:p>
            <a:pPr marL="742950" lvl="1" indent="-285750">
              <a:buFont typeface="Arial" panose="020B0604020202020204" pitchFamily="34" charset="0"/>
              <a:buChar char="•"/>
            </a:pPr>
            <a:r>
              <a:rPr lang="en-US" dirty="0"/>
              <a:t>Symmetric matrix. </a:t>
            </a:r>
          </a:p>
        </p:txBody>
      </p:sp>
      <p:pic>
        <p:nvPicPr>
          <p:cNvPr id="6" name="Picture 5">
            <a:extLst>
              <a:ext uri="{FF2B5EF4-FFF2-40B4-BE49-F238E27FC236}">
                <a16:creationId xmlns:a16="http://schemas.microsoft.com/office/drawing/2014/main" id="{9CAF5509-5BAD-450B-8F82-39A514F04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160" y="3697960"/>
            <a:ext cx="2527680" cy="2306036"/>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AE78DC9A-4304-4050-8B91-540BDDBD6A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448" y="2846069"/>
            <a:ext cx="3564592" cy="3157927"/>
          </a:xfrm>
          <a:prstGeom prst="rect">
            <a:avLst/>
          </a:prstGeom>
        </p:spPr>
      </p:pic>
    </p:spTree>
    <p:extLst>
      <p:ext uri="{BB962C8B-B14F-4D97-AF65-F5344CB8AC3E}">
        <p14:creationId xmlns:p14="http://schemas.microsoft.com/office/powerpoint/2010/main" val="3762843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8</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r>
              <a:rPr lang="en-US" sz="4000" dirty="0"/>
              <a:t>AlphaFold1</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pic>
        <p:nvPicPr>
          <p:cNvPr id="5" name="Picture 4" descr="Graphical user interface, application&#10;&#10;Description automatically generated">
            <a:extLst>
              <a:ext uri="{FF2B5EF4-FFF2-40B4-BE49-F238E27FC236}">
                <a16:creationId xmlns:a16="http://schemas.microsoft.com/office/drawing/2014/main" id="{5AB7CA36-9C9B-4E92-8C56-9BC29648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08" y="321647"/>
            <a:ext cx="3730132" cy="5682350"/>
          </a:xfrm>
          <a:prstGeom prst="rect">
            <a:avLst/>
          </a:prstGeom>
        </p:spPr>
      </p:pic>
      <p:sp>
        <p:nvSpPr>
          <p:cNvPr id="7" name="TextBox 6">
            <a:extLst>
              <a:ext uri="{FF2B5EF4-FFF2-40B4-BE49-F238E27FC236}">
                <a16:creationId xmlns:a16="http://schemas.microsoft.com/office/drawing/2014/main" id="{887E2459-8964-4CBD-B4B7-8C56D54AED60}"/>
              </a:ext>
            </a:extLst>
          </p:cNvPr>
          <p:cNvSpPr txBox="1"/>
          <p:nvPr/>
        </p:nvSpPr>
        <p:spPr>
          <a:xfrm>
            <a:off x="4610336" y="948690"/>
            <a:ext cx="7368304" cy="1477328"/>
          </a:xfrm>
          <a:prstGeom prst="rect">
            <a:avLst/>
          </a:prstGeom>
          <a:noFill/>
        </p:spPr>
        <p:txBody>
          <a:bodyPr wrap="square" rtlCol="0">
            <a:spAutoFit/>
          </a:bodyPr>
          <a:lstStyle/>
          <a:p>
            <a:r>
              <a:rPr lang="en-US" dirty="0"/>
              <a:t>What is a </a:t>
            </a:r>
            <a:r>
              <a:rPr lang="en-US" b="1" dirty="0" err="1"/>
              <a:t>Distogram</a:t>
            </a:r>
            <a:r>
              <a:rPr lang="en-US" dirty="0"/>
              <a:t>?</a:t>
            </a:r>
          </a:p>
          <a:p>
            <a:pPr marL="742950" lvl="1" indent="-285750">
              <a:buFont typeface="Arial" panose="020B0604020202020204" pitchFamily="34" charset="0"/>
              <a:buChar char="•"/>
            </a:pPr>
            <a:r>
              <a:rPr lang="en-US" dirty="0"/>
              <a:t>2D array of distances between ever pair of residues in the protein.</a:t>
            </a:r>
          </a:p>
          <a:p>
            <a:pPr marL="742950" lvl="1" indent="-285750">
              <a:buFont typeface="Arial" panose="020B0604020202020204" pitchFamily="34" charset="0"/>
              <a:buChar char="•"/>
            </a:pPr>
            <a:r>
              <a:rPr lang="en-US" dirty="0"/>
              <a:t>Row[</a:t>
            </a:r>
            <a:r>
              <a:rPr lang="en-US" dirty="0" err="1"/>
              <a:t>i</a:t>
            </a:r>
            <a:r>
              <a:rPr lang="en-US" dirty="0"/>
              <a:t>], Col[j] will represent the distance between amino acid pairs.</a:t>
            </a:r>
          </a:p>
          <a:p>
            <a:pPr marL="742950" lvl="1" indent="-285750">
              <a:buFont typeface="Arial" panose="020B0604020202020204" pitchFamily="34" charset="0"/>
              <a:buChar char="•"/>
            </a:pPr>
            <a:r>
              <a:rPr lang="en-US" dirty="0"/>
              <a:t>Thus, </a:t>
            </a:r>
            <a:r>
              <a:rPr lang="en-US" dirty="0" err="1"/>
              <a:t>distograms</a:t>
            </a:r>
            <a:r>
              <a:rPr lang="en-US" dirty="0"/>
              <a:t> are 2D projections of the 3D structures.</a:t>
            </a:r>
          </a:p>
          <a:p>
            <a:pPr marL="742950" lvl="1" indent="-285750">
              <a:buFont typeface="Arial" panose="020B0604020202020204" pitchFamily="34" charset="0"/>
              <a:buChar char="•"/>
            </a:pPr>
            <a:r>
              <a:rPr lang="en-US" dirty="0"/>
              <a:t>Symmetric matrix. </a:t>
            </a:r>
          </a:p>
        </p:txBody>
      </p:sp>
      <p:pic>
        <p:nvPicPr>
          <p:cNvPr id="6" name="Picture 5">
            <a:extLst>
              <a:ext uri="{FF2B5EF4-FFF2-40B4-BE49-F238E27FC236}">
                <a16:creationId xmlns:a16="http://schemas.microsoft.com/office/drawing/2014/main" id="{9CAF5509-5BAD-450B-8F82-39A514F04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160" y="3697960"/>
            <a:ext cx="2527680" cy="2306036"/>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AE78DC9A-4304-4050-8B91-540BDDBD6A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448" y="2846069"/>
            <a:ext cx="3564592" cy="3157927"/>
          </a:xfrm>
          <a:prstGeom prst="rect">
            <a:avLst/>
          </a:prstGeom>
        </p:spPr>
      </p:pic>
      <p:sp>
        <p:nvSpPr>
          <p:cNvPr id="2" name="TextBox 1">
            <a:extLst>
              <a:ext uri="{FF2B5EF4-FFF2-40B4-BE49-F238E27FC236}">
                <a16:creationId xmlns:a16="http://schemas.microsoft.com/office/drawing/2014/main" id="{C7242863-90FF-4F7A-8BD4-4B9B82F6EEE0}"/>
              </a:ext>
            </a:extLst>
          </p:cNvPr>
          <p:cNvSpPr txBox="1"/>
          <p:nvPr/>
        </p:nvSpPr>
        <p:spPr>
          <a:xfrm>
            <a:off x="4610336" y="2715161"/>
            <a:ext cx="3055901" cy="646331"/>
          </a:xfrm>
          <a:prstGeom prst="rect">
            <a:avLst/>
          </a:prstGeom>
          <a:noFill/>
        </p:spPr>
        <p:txBody>
          <a:bodyPr wrap="none" rtlCol="0">
            <a:spAutoFit/>
          </a:bodyPr>
          <a:lstStyle/>
          <a:p>
            <a:r>
              <a:rPr lang="en-US" i="1" dirty="0"/>
              <a:t>Why not just use 3D Cartesian </a:t>
            </a:r>
          </a:p>
          <a:p>
            <a:r>
              <a:rPr lang="en-US" i="1" dirty="0"/>
              <a:t>coordinates?</a:t>
            </a:r>
          </a:p>
        </p:txBody>
      </p:sp>
    </p:spTree>
    <p:extLst>
      <p:ext uri="{BB962C8B-B14F-4D97-AF65-F5344CB8AC3E}">
        <p14:creationId xmlns:p14="http://schemas.microsoft.com/office/powerpoint/2010/main" val="2183252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9</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10336" y="-48339"/>
            <a:ext cx="2527680" cy="707886"/>
          </a:xfrm>
          <a:prstGeom prst="rect">
            <a:avLst/>
          </a:prstGeom>
          <a:noFill/>
        </p:spPr>
        <p:txBody>
          <a:bodyPr wrap="none" rtlCol="0">
            <a:spAutoFit/>
          </a:bodyPr>
          <a:lstStyle/>
          <a:p>
            <a:r>
              <a:rPr lang="en-US" sz="4000" dirty="0"/>
              <a:t>AlphaFold1</a:t>
            </a:r>
          </a:p>
        </p:txBody>
      </p:sp>
      <p:sp>
        <p:nvSpPr>
          <p:cNvPr id="24" name="Footer Placeholder 3">
            <a:extLst>
              <a:ext uri="{FF2B5EF4-FFF2-40B4-BE49-F238E27FC236}">
                <a16:creationId xmlns:a16="http://schemas.microsoft.com/office/drawing/2014/main" id="{206F4284-CB52-48D3-BF13-0158F13282B9}"/>
              </a:ext>
            </a:extLst>
          </p:cNvPr>
          <p:cNvSpPr>
            <a:spLocks noGrp="1"/>
          </p:cNvSpPr>
          <p:nvPr>
            <p:ph type="ftr" sz="quarter" idx="11"/>
          </p:nvPr>
        </p:nvSpPr>
        <p:spPr>
          <a:xfrm>
            <a:off x="3462774" y="6459784"/>
            <a:ext cx="4822804" cy="365125"/>
          </a:xfrm>
        </p:spPr>
        <p:txBody>
          <a:bodyPr/>
          <a:lstStyle/>
          <a:p>
            <a:r>
              <a:rPr lang="en-US" sz="1400"/>
              <a:t>Alphafold</a:t>
            </a:r>
            <a:endParaRPr lang="en-US" sz="1400" dirty="0"/>
          </a:p>
        </p:txBody>
      </p:sp>
      <p:pic>
        <p:nvPicPr>
          <p:cNvPr id="5" name="Picture 4" descr="Graphical user interface, application&#10;&#10;Description automatically generated">
            <a:extLst>
              <a:ext uri="{FF2B5EF4-FFF2-40B4-BE49-F238E27FC236}">
                <a16:creationId xmlns:a16="http://schemas.microsoft.com/office/drawing/2014/main" id="{5AB7CA36-9C9B-4E92-8C56-9BC29648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08" y="321647"/>
            <a:ext cx="3730132" cy="5682350"/>
          </a:xfrm>
          <a:prstGeom prst="rect">
            <a:avLst/>
          </a:prstGeom>
        </p:spPr>
      </p:pic>
      <p:sp>
        <p:nvSpPr>
          <p:cNvPr id="7" name="TextBox 6">
            <a:extLst>
              <a:ext uri="{FF2B5EF4-FFF2-40B4-BE49-F238E27FC236}">
                <a16:creationId xmlns:a16="http://schemas.microsoft.com/office/drawing/2014/main" id="{887E2459-8964-4CBD-B4B7-8C56D54AED60}"/>
              </a:ext>
            </a:extLst>
          </p:cNvPr>
          <p:cNvSpPr txBox="1"/>
          <p:nvPr/>
        </p:nvSpPr>
        <p:spPr>
          <a:xfrm>
            <a:off x="4610336" y="948690"/>
            <a:ext cx="7368304" cy="1477328"/>
          </a:xfrm>
          <a:prstGeom prst="rect">
            <a:avLst/>
          </a:prstGeom>
          <a:noFill/>
        </p:spPr>
        <p:txBody>
          <a:bodyPr wrap="square" rtlCol="0">
            <a:spAutoFit/>
          </a:bodyPr>
          <a:lstStyle/>
          <a:p>
            <a:r>
              <a:rPr lang="en-US" dirty="0"/>
              <a:t>What is a </a:t>
            </a:r>
            <a:r>
              <a:rPr lang="en-US" b="1" dirty="0" err="1"/>
              <a:t>Distogram</a:t>
            </a:r>
            <a:r>
              <a:rPr lang="en-US" dirty="0"/>
              <a:t>?</a:t>
            </a:r>
          </a:p>
          <a:p>
            <a:pPr marL="742950" lvl="1" indent="-285750">
              <a:buFont typeface="Arial" panose="020B0604020202020204" pitchFamily="34" charset="0"/>
              <a:buChar char="•"/>
            </a:pPr>
            <a:r>
              <a:rPr lang="en-US" dirty="0"/>
              <a:t>2D array of distances between ever pair of residues in the protein.</a:t>
            </a:r>
          </a:p>
          <a:p>
            <a:pPr marL="742950" lvl="1" indent="-285750">
              <a:buFont typeface="Arial" panose="020B0604020202020204" pitchFamily="34" charset="0"/>
              <a:buChar char="•"/>
            </a:pPr>
            <a:r>
              <a:rPr lang="en-US" dirty="0"/>
              <a:t>Row[</a:t>
            </a:r>
            <a:r>
              <a:rPr lang="en-US" dirty="0" err="1"/>
              <a:t>i</a:t>
            </a:r>
            <a:r>
              <a:rPr lang="en-US" dirty="0"/>
              <a:t>], Col[j] will represent the distance between amino acid pairs.</a:t>
            </a:r>
          </a:p>
          <a:p>
            <a:pPr marL="742950" lvl="1" indent="-285750">
              <a:buFont typeface="Arial" panose="020B0604020202020204" pitchFamily="34" charset="0"/>
              <a:buChar char="•"/>
            </a:pPr>
            <a:r>
              <a:rPr lang="en-US" dirty="0"/>
              <a:t>Thus, </a:t>
            </a:r>
            <a:r>
              <a:rPr lang="en-US" dirty="0" err="1"/>
              <a:t>distograms</a:t>
            </a:r>
            <a:r>
              <a:rPr lang="en-US" dirty="0"/>
              <a:t> are 2D projections of the 3D structures.</a:t>
            </a:r>
          </a:p>
          <a:p>
            <a:pPr marL="742950" lvl="1" indent="-285750">
              <a:buFont typeface="Arial" panose="020B0604020202020204" pitchFamily="34" charset="0"/>
              <a:buChar char="•"/>
            </a:pPr>
            <a:r>
              <a:rPr lang="en-US" dirty="0"/>
              <a:t>Symmetric matrix. </a:t>
            </a:r>
          </a:p>
        </p:txBody>
      </p:sp>
      <p:pic>
        <p:nvPicPr>
          <p:cNvPr id="8" name="Picture 7" descr="A picture containing chart&#10;&#10;Description automatically generated">
            <a:extLst>
              <a:ext uri="{FF2B5EF4-FFF2-40B4-BE49-F238E27FC236}">
                <a16:creationId xmlns:a16="http://schemas.microsoft.com/office/drawing/2014/main" id="{C620391D-405C-4EB3-9F92-B9DDA217F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878" y="2454946"/>
            <a:ext cx="6717400" cy="3589817"/>
          </a:xfrm>
          <a:prstGeom prst="rect">
            <a:avLst/>
          </a:prstGeom>
        </p:spPr>
      </p:pic>
    </p:spTree>
    <p:extLst>
      <p:ext uri="{BB962C8B-B14F-4D97-AF65-F5344CB8AC3E}">
        <p14:creationId xmlns:p14="http://schemas.microsoft.com/office/powerpoint/2010/main" val="213999914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6165</TotalTime>
  <Words>1849</Words>
  <Application>Microsoft Office PowerPoint</Application>
  <PresentationFormat>Widescreen</PresentationFormat>
  <Paragraphs>268</Paragraphs>
  <Slides>23</Slides>
  <Notes>22</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Retrospect</vt:lpstr>
      <vt:lpstr>Highly accurate protein structure prediction with AlphaFold By John Jumper et 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 and 〖Revisited Rainbow〗^1</dc:title>
  <dc:creator>LaGrow, Theodore J</dc:creator>
  <cp:lastModifiedBy>LaGrow, Theodore J</cp:lastModifiedBy>
  <cp:revision>17</cp:revision>
  <dcterms:created xsi:type="dcterms:W3CDTF">2021-07-09T13:39:56Z</dcterms:created>
  <dcterms:modified xsi:type="dcterms:W3CDTF">2022-02-18T18:02:16Z</dcterms:modified>
</cp:coreProperties>
</file>